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8" r:id="rId3"/>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9144000"/>
  <p:notesSz cx="6858000" cy="9144000"/>
  <p:embeddedFontLst>
    <p:embeddedFont>
      <p:font typeface="Helvetica Neue"/>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HelveticaNeue-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3" name="Shape 333"/>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8" name="Shape 37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6" name="Shape 426"/>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4" name="Shape 474"/>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0" name="Shape 52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0" name="Shape 53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lvl="0" rtl="0">
              <a:spcBef>
                <a:spcPts val="0"/>
              </a:spcBef>
              <a:buNone/>
            </a:pPr>
            <a:r>
              <a:rPr lang="en" sz="1200"/>
              <a:t>Bitcoin Trust datasets: Trust/Distrust</a:t>
            </a:r>
          </a:p>
          <a:p>
            <a:pPr lvl="0" rtl="0">
              <a:spcBef>
                <a:spcPts val="0"/>
              </a:spcBef>
              <a:buNone/>
            </a:pPr>
            <a:r>
              <a:rPr lang="en" sz="1200"/>
              <a:t>Wikipedia Request for Adminship: Trust/Distrust, Like/Dislike</a:t>
            </a:r>
          </a:p>
          <a:p>
            <a:pPr lvl="0" rtl="0">
              <a:spcBef>
                <a:spcPts val="0"/>
              </a:spcBef>
              <a:buNone/>
            </a:pPr>
            <a:r>
              <a:rPr lang="en" sz="1200"/>
              <a:t>Wikipedia Editor Network: Agree/Disagree</a:t>
            </a:r>
          </a:p>
          <a:p>
            <a:pPr lvl="0" rtl="0">
              <a:spcBef>
                <a:spcPts val="0"/>
              </a:spcBef>
              <a:buNone/>
            </a:pPr>
            <a:r>
              <a:rPr lang="en" sz="1200"/>
              <a:t>Epinions: Trust/Distrust, Agree/Disagree</a:t>
            </a:r>
          </a:p>
          <a:p>
            <a:pPr lvl="0" rtl="0">
              <a:spcBef>
                <a:spcPts val="0"/>
              </a:spcBef>
              <a:buNone/>
            </a:pPr>
            <a:r>
              <a:rPr lang="en" sz="1200"/>
              <a:t>Twitter: Like/Dislike, Agree/Disagree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6" name="Shape 546"/>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4" name="Shape 554"/>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Deleted weight of edge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1" name="Shape 561"/>
        <p:cNvGrpSpPr/>
        <p:nvPr/>
      </p:nvGrpSpPr>
      <p:grpSpPr>
        <a:xfrm>
          <a:off x="0" y="0"/>
          <a:ext cx="0" cy="0"/>
          <a:chOff x="0" y="0"/>
          <a:chExt cx="0" cy="0"/>
        </a:xfrm>
      </p:grpSpPr>
      <p:sp>
        <p:nvSpPr>
          <p:cNvPr id="562" name="Shape 5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3" name="Shape 563"/>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ADD feature importance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1" name="Shape 571"/>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sz="1200"/>
              <a:t>Ratings are everywhere. On platforms like Amazon and Yelp, people rate products from 1-5 stars. On other platforms like Epinions, Slashdot and Bitcoin trust networks, people rate other people to express opinion towards each other.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7" name="Shape 587"/>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2" name="Shape 60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7" name="Shape 607"/>
        <p:cNvGrpSpPr/>
        <p:nvPr/>
      </p:nvGrpSpPr>
      <p:grpSpPr>
        <a:xfrm>
          <a:off x="0" y="0"/>
          <a:ext cx="0" cy="0"/>
          <a:chOff x="0" y="0"/>
          <a:chExt cx="0" cy="0"/>
        </a:xfrm>
      </p:grpSpPr>
      <p:sp>
        <p:nvSpPr>
          <p:cNvPr id="608" name="Shape 60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609" name="Shape 6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7" name="Shape 617"/>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lvl="0">
              <a:spcBef>
                <a:spcPts val="0"/>
              </a:spcBef>
              <a:buClr>
                <a:schemeClr val="dk1"/>
              </a:buClr>
              <a:buSzPct val="25000"/>
              <a:buFont typeface="Arial"/>
              <a:buNone/>
            </a:pPr>
            <a:r>
              <a:rPr lang="en" sz="1200"/>
              <a:t>On any such platform, relations can be expressed very naturally using weighted and signed edges.</a:t>
            </a:r>
          </a:p>
          <a:p>
            <a:pPr lvl="0">
              <a:spcBef>
                <a:spcPts val="0"/>
              </a:spcBef>
              <a:buClr>
                <a:schemeClr val="dk1"/>
              </a:buClr>
              <a:buSzPct val="25000"/>
              <a:buFont typeface="Arial"/>
              <a:buNone/>
            </a:pPr>
            <a:r>
              <a:rPr lang="en" sz="1200"/>
              <a:t>For instance, a person may like or trust another a lot or a little, or dislike someone a lot and someone else a little.</a:t>
            </a:r>
          </a:p>
          <a:p>
            <a:pPr lvl="0">
              <a:spcBef>
                <a:spcPts val="0"/>
              </a:spcBef>
              <a:buClr>
                <a:schemeClr val="dk1"/>
              </a:buClr>
              <a:buSzPct val="25000"/>
              <a:buFont typeface="Arial"/>
              <a:buNone/>
            </a:pPr>
            <a:r>
              <a:rPr lang="en" sz="1200"/>
              <a:t>All these relations - trust, like, support, agreement - can be represented with positive edges and distrust, dislike, opposition and disagreement can be represented with negative edges. </a:t>
            </a:r>
          </a:p>
          <a:p>
            <a:pPr lvl="0">
              <a:spcBef>
                <a:spcPts val="0"/>
              </a:spcBef>
              <a:buClr>
                <a:schemeClr val="dk1"/>
              </a:buClr>
              <a:buSzPct val="25000"/>
              <a:buFont typeface="Arial"/>
              <a:buNone/>
            </a:pPr>
            <a:r>
              <a:rPr lang="en" sz="1200"/>
              <a:t>The strength of these relations can be represented by their weight. </a:t>
            </a:r>
          </a:p>
          <a:p>
            <a:pPr lvl="0">
              <a:spcBef>
                <a:spcPts val="0"/>
              </a:spcBef>
              <a:buClr>
                <a:schemeClr val="dk1"/>
              </a:buClr>
              <a:buSzPct val="25000"/>
              <a:buFont typeface="Arial"/>
              <a:buNone/>
            </a:pPr>
            <a:r>
              <a:rPr lang="en" sz="1200"/>
              <a:t>Without loss of generality, we say that the edge weights lie between -1 and +1.</a:t>
            </a:r>
          </a:p>
          <a:p>
            <a:pPr lvl="0">
              <a:spcBef>
                <a:spcPts val="0"/>
              </a:spcBef>
              <a:buClr>
                <a:schemeClr val="dk1"/>
              </a:buClr>
              <a:buSzPct val="25000"/>
              <a:buFont typeface="Arial"/>
              <a:buNone/>
            </a:pPr>
            <a:r>
              <a:rPr lang="en" sz="1200"/>
              <a:t>These relations can be between user-user or user-product. </a:t>
            </a:r>
          </a:p>
          <a:p>
            <a:pPr lvl="0">
              <a:spcBef>
                <a:spcPts val="0"/>
              </a:spcBef>
              <a:buClr>
                <a:schemeClr val="dk1"/>
              </a:buClr>
              <a:buSzPct val="25000"/>
              <a:buFont typeface="Arial"/>
              <a:buNone/>
            </a:pPr>
            <a:r>
              <a:t/>
            </a:r>
            <a:endParaRPr sz="1200"/>
          </a:p>
          <a:p>
            <a:pPr indent="0" lvl="0" marL="0" marR="0" rtl="0" algn="l">
              <a:spcBef>
                <a:spcPts val="0"/>
              </a:spcBef>
              <a:buClr>
                <a:schemeClr val="dk1"/>
              </a:buClr>
              <a:buSzPct val="250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So the task in this work is to predict edge weights of missing edges.</a:t>
            </a:r>
          </a:p>
          <a:p>
            <a:pPr indent="0" lvl="0" marL="0" marR="0" rtl="0" algn="l">
              <a:spcBef>
                <a:spcPts val="0"/>
              </a:spcBef>
              <a:buClr>
                <a:schemeClr val="dk1"/>
              </a:buClr>
              <a:buSzPct val="25000"/>
              <a:buFont typeface="Arial"/>
              <a:buNone/>
            </a:pPr>
            <a:r>
              <a:rPr lang="en"/>
              <a:t>So given a network with some weighted and signed edges, can we predict the weights and signs of the edges that are not visible? To answer these questions, we develop two metrics called fairness and goodness.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9" name="Shape 189"/>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Add weights</a:t>
            </a:r>
          </a:p>
          <a:p>
            <a:pPr indent="0" lvl="0" marL="0" marR="0" rtl="0" algn="l">
              <a:spcBef>
                <a:spcPts val="0"/>
              </a:spcBef>
              <a:buClr>
                <a:schemeClr val="dk1"/>
              </a:buClr>
              <a:buSzPct val="25000"/>
              <a:buFont typeface="Arial"/>
              <a:buNone/>
            </a:pPr>
            <a:r>
              <a:rPr lang="en"/>
              <a:t>Entity being rated does not need to be a person, can be a product</a:t>
            </a:r>
          </a:p>
          <a:p>
            <a:pPr indent="0" lvl="0" marL="0" marR="0" rtl="0" algn="l">
              <a:spcBef>
                <a:spcPts val="0"/>
              </a:spcBef>
              <a:buClr>
                <a:schemeClr val="dk1"/>
              </a:buClr>
              <a:buSzPct val="25000"/>
              <a:buFont typeface="Arial"/>
              <a:buNone/>
            </a:pPr>
            <a:r>
              <a:rPr lang="en"/>
              <a:t>Why is goodness in [-1, 1], why fairness is [0,1]</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1" name="Shape 241"/>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Very general, not specific to WSNs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4" name="Shape 264"/>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1" name="Shape 291"/>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0" name="Shape 32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 name="Shape 12"/>
        <p:cNvGrpSpPr/>
        <p:nvPr/>
      </p:nvGrpSpPr>
      <p:grpSpPr>
        <a:xfrm>
          <a:off x="0" y="0"/>
          <a:ext cx="0" cy="0"/>
          <a:chOff x="0" y="0"/>
          <a:chExt cx="0" cy="0"/>
        </a:xfrm>
      </p:grpSpPr>
      <p:sp>
        <p:nvSpPr>
          <p:cNvPr id="13" name="Shape 13"/>
          <p:cNvSpPr txBox="1"/>
          <p:nvPr>
            <p:ph type="ctrTitle"/>
          </p:nvPr>
        </p:nvSpPr>
        <p:spPr>
          <a:xfrm>
            <a:off x="311708" y="992766"/>
            <a:ext cx="8520600" cy="27368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5200">
                <a:solidFill>
                  <a:schemeClr val="dk1"/>
                </a:solidFill>
              </a:defRPr>
            </a:lvl2pPr>
            <a:lvl3pPr indent="0" lvl="2" rtl="0" algn="ctr">
              <a:spcBef>
                <a:spcPts val="0"/>
              </a:spcBef>
              <a:buClr>
                <a:schemeClr val="dk1"/>
              </a:buClr>
              <a:buFont typeface="Arial"/>
              <a:buNone/>
              <a:defRPr sz="5200">
                <a:solidFill>
                  <a:schemeClr val="dk1"/>
                </a:solidFill>
              </a:defRPr>
            </a:lvl3pPr>
            <a:lvl4pPr indent="0" lvl="3" rtl="0" algn="ctr">
              <a:spcBef>
                <a:spcPts val="0"/>
              </a:spcBef>
              <a:buClr>
                <a:schemeClr val="dk1"/>
              </a:buClr>
              <a:buFont typeface="Arial"/>
              <a:buNone/>
              <a:defRPr sz="5200">
                <a:solidFill>
                  <a:schemeClr val="dk1"/>
                </a:solidFill>
              </a:defRPr>
            </a:lvl4pPr>
            <a:lvl5pPr indent="0" lvl="4" rtl="0" algn="ctr">
              <a:spcBef>
                <a:spcPts val="0"/>
              </a:spcBef>
              <a:buClr>
                <a:schemeClr val="dk1"/>
              </a:buClr>
              <a:buFont typeface="Arial"/>
              <a:buNone/>
              <a:defRPr sz="5200">
                <a:solidFill>
                  <a:schemeClr val="dk1"/>
                </a:solidFill>
              </a:defRPr>
            </a:lvl5pPr>
            <a:lvl6pPr indent="0" lvl="5" rtl="0" algn="ctr">
              <a:spcBef>
                <a:spcPts val="0"/>
              </a:spcBef>
              <a:buClr>
                <a:schemeClr val="dk1"/>
              </a:buClr>
              <a:buFont typeface="Arial"/>
              <a:buNone/>
              <a:defRPr sz="5200">
                <a:solidFill>
                  <a:schemeClr val="dk1"/>
                </a:solidFill>
              </a:defRPr>
            </a:lvl6pPr>
            <a:lvl7pPr indent="0" lvl="6" rtl="0" algn="ctr">
              <a:spcBef>
                <a:spcPts val="0"/>
              </a:spcBef>
              <a:buClr>
                <a:schemeClr val="dk1"/>
              </a:buClr>
              <a:buFont typeface="Arial"/>
              <a:buNone/>
              <a:defRPr sz="5200">
                <a:solidFill>
                  <a:schemeClr val="dk1"/>
                </a:solidFill>
              </a:defRPr>
            </a:lvl7pPr>
            <a:lvl8pPr indent="0" lvl="7" rtl="0" algn="ctr">
              <a:spcBef>
                <a:spcPts val="0"/>
              </a:spcBef>
              <a:buClr>
                <a:schemeClr val="dk1"/>
              </a:buClr>
              <a:buFont typeface="Arial"/>
              <a:buNone/>
              <a:defRPr sz="5200">
                <a:solidFill>
                  <a:schemeClr val="dk1"/>
                </a:solidFill>
              </a:defRPr>
            </a:lvl8pPr>
            <a:lvl9pPr indent="0" lvl="8" rtl="0" algn="ctr">
              <a:spcBef>
                <a:spcPts val="0"/>
              </a:spcBef>
              <a:buClr>
                <a:schemeClr val="dk1"/>
              </a:buClr>
              <a:buFont typeface="Arial"/>
              <a:buNone/>
              <a:defRPr sz="5200">
                <a:solidFill>
                  <a:schemeClr val="dk1"/>
                </a:solidFill>
              </a:defRPr>
            </a:lvl9pPr>
          </a:lstStyle>
          <a:p/>
        </p:txBody>
      </p:sp>
      <p:sp>
        <p:nvSpPr>
          <p:cNvPr id="14" name="Shape 14"/>
          <p:cNvSpPr txBox="1"/>
          <p:nvPr>
            <p:ph idx="1" type="subTitle"/>
          </p:nvPr>
        </p:nvSpPr>
        <p:spPr>
          <a:xfrm>
            <a:off x="311700" y="3778832"/>
            <a:ext cx="8520600" cy="10569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9pPr>
          </a:lstStyle>
          <a:p/>
        </p:txBody>
      </p:sp>
      <p:sp>
        <p:nvSpPr>
          <p:cNvPr id="15" name="Shape 15"/>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7" name="Shape 57"/>
        <p:cNvGrpSpPr/>
        <p:nvPr/>
      </p:nvGrpSpPr>
      <p:grpSpPr>
        <a:xfrm>
          <a:off x="0" y="0"/>
          <a:ext cx="0" cy="0"/>
          <a:chOff x="0" y="0"/>
          <a:chExt cx="0" cy="0"/>
        </a:xfrm>
      </p:grpSpPr>
      <p:sp>
        <p:nvSpPr>
          <p:cNvPr id="58" name="Shape 58"/>
          <p:cNvSpPr txBox="1"/>
          <p:nvPr>
            <p:ph type="ctrTitle"/>
          </p:nvPr>
        </p:nvSpPr>
        <p:spPr>
          <a:xfrm>
            <a:off x="311708" y="992766"/>
            <a:ext cx="8520600" cy="27368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5200">
                <a:solidFill>
                  <a:schemeClr val="dk1"/>
                </a:solidFill>
              </a:defRPr>
            </a:lvl2pPr>
            <a:lvl3pPr indent="0" lvl="2" rtl="0" algn="ctr">
              <a:spcBef>
                <a:spcPts val="0"/>
              </a:spcBef>
              <a:buClr>
                <a:schemeClr val="dk1"/>
              </a:buClr>
              <a:buFont typeface="Arial"/>
              <a:buNone/>
              <a:defRPr sz="5200">
                <a:solidFill>
                  <a:schemeClr val="dk1"/>
                </a:solidFill>
              </a:defRPr>
            </a:lvl3pPr>
            <a:lvl4pPr indent="0" lvl="3" rtl="0" algn="ctr">
              <a:spcBef>
                <a:spcPts val="0"/>
              </a:spcBef>
              <a:buClr>
                <a:schemeClr val="dk1"/>
              </a:buClr>
              <a:buFont typeface="Arial"/>
              <a:buNone/>
              <a:defRPr sz="5200">
                <a:solidFill>
                  <a:schemeClr val="dk1"/>
                </a:solidFill>
              </a:defRPr>
            </a:lvl4pPr>
            <a:lvl5pPr indent="0" lvl="4" rtl="0" algn="ctr">
              <a:spcBef>
                <a:spcPts val="0"/>
              </a:spcBef>
              <a:buClr>
                <a:schemeClr val="dk1"/>
              </a:buClr>
              <a:buFont typeface="Arial"/>
              <a:buNone/>
              <a:defRPr sz="5200">
                <a:solidFill>
                  <a:schemeClr val="dk1"/>
                </a:solidFill>
              </a:defRPr>
            </a:lvl5pPr>
            <a:lvl6pPr indent="0" lvl="5" rtl="0" algn="ctr">
              <a:spcBef>
                <a:spcPts val="0"/>
              </a:spcBef>
              <a:buClr>
                <a:schemeClr val="dk1"/>
              </a:buClr>
              <a:buFont typeface="Arial"/>
              <a:buNone/>
              <a:defRPr sz="5200">
                <a:solidFill>
                  <a:schemeClr val="dk1"/>
                </a:solidFill>
              </a:defRPr>
            </a:lvl6pPr>
            <a:lvl7pPr indent="0" lvl="6" rtl="0" algn="ctr">
              <a:spcBef>
                <a:spcPts val="0"/>
              </a:spcBef>
              <a:buClr>
                <a:schemeClr val="dk1"/>
              </a:buClr>
              <a:buFont typeface="Arial"/>
              <a:buNone/>
              <a:defRPr sz="5200">
                <a:solidFill>
                  <a:schemeClr val="dk1"/>
                </a:solidFill>
              </a:defRPr>
            </a:lvl7pPr>
            <a:lvl8pPr indent="0" lvl="7" rtl="0" algn="ctr">
              <a:spcBef>
                <a:spcPts val="0"/>
              </a:spcBef>
              <a:buClr>
                <a:schemeClr val="dk1"/>
              </a:buClr>
              <a:buFont typeface="Arial"/>
              <a:buNone/>
              <a:defRPr sz="5200">
                <a:solidFill>
                  <a:schemeClr val="dk1"/>
                </a:solidFill>
              </a:defRPr>
            </a:lvl8pPr>
            <a:lvl9pPr indent="0" lvl="8" rtl="0" algn="ctr">
              <a:spcBef>
                <a:spcPts val="0"/>
              </a:spcBef>
              <a:buClr>
                <a:schemeClr val="dk1"/>
              </a:buClr>
              <a:buFont typeface="Arial"/>
              <a:buNone/>
              <a:defRPr sz="5200">
                <a:solidFill>
                  <a:schemeClr val="dk1"/>
                </a:solidFill>
              </a:defRPr>
            </a:lvl9pPr>
          </a:lstStyle>
          <a:p/>
        </p:txBody>
      </p:sp>
      <p:sp>
        <p:nvSpPr>
          <p:cNvPr id="59" name="Shape 59"/>
          <p:cNvSpPr txBox="1"/>
          <p:nvPr>
            <p:ph idx="1" type="subTitle"/>
          </p:nvPr>
        </p:nvSpPr>
        <p:spPr>
          <a:xfrm>
            <a:off x="311700" y="3778832"/>
            <a:ext cx="8520600" cy="10569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9pPr>
          </a:lstStyle>
          <a:p/>
        </p:txBody>
      </p:sp>
      <p:sp>
        <p:nvSpPr>
          <p:cNvPr id="60" name="Shape 60"/>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1" name="Shape 61"/>
        <p:cNvGrpSpPr/>
        <p:nvPr/>
      </p:nvGrpSpPr>
      <p:grpSpPr>
        <a:xfrm>
          <a:off x="0" y="0"/>
          <a:ext cx="0" cy="0"/>
          <a:chOff x="0" y="0"/>
          <a:chExt cx="0" cy="0"/>
        </a:xfrm>
      </p:grpSpPr>
      <p:sp>
        <p:nvSpPr>
          <p:cNvPr id="62" name="Shape 62"/>
          <p:cNvSpPr txBox="1"/>
          <p:nvPr>
            <p:ph type="title"/>
          </p:nvPr>
        </p:nvSpPr>
        <p:spPr>
          <a:xfrm>
            <a:off x="311700" y="593366"/>
            <a:ext cx="8520600" cy="763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63" name="Shape 63"/>
          <p:cNvSpPr txBox="1"/>
          <p:nvPr>
            <p:ph idx="1" type="body"/>
          </p:nvPr>
        </p:nvSpPr>
        <p:spPr>
          <a:xfrm>
            <a:off x="311700" y="1536633"/>
            <a:ext cx="8520600" cy="4555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64" name="Shape 64"/>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5" name="Shape 65"/>
        <p:cNvGrpSpPr/>
        <p:nvPr/>
      </p:nvGrpSpPr>
      <p:grpSpPr>
        <a:xfrm>
          <a:off x="0" y="0"/>
          <a:ext cx="0" cy="0"/>
          <a:chOff x="0" y="0"/>
          <a:chExt cx="0" cy="0"/>
        </a:xfrm>
      </p:grpSpPr>
      <p:sp>
        <p:nvSpPr>
          <p:cNvPr id="66" name="Shape 66"/>
          <p:cNvSpPr txBox="1"/>
          <p:nvPr>
            <p:ph type="title"/>
          </p:nvPr>
        </p:nvSpPr>
        <p:spPr>
          <a:xfrm>
            <a:off x="311700" y="593366"/>
            <a:ext cx="8520600" cy="763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67" name="Shape 67"/>
          <p:cNvSpPr txBox="1"/>
          <p:nvPr>
            <p:ph idx="1" type="body"/>
          </p:nvPr>
        </p:nvSpPr>
        <p:spPr>
          <a:xfrm>
            <a:off x="311700" y="1536633"/>
            <a:ext cx="3999900" cy="4555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68" name="Shape 68"/>
          <p:cNvSpPr txBox="1"/>
          <p:nvPr>
            <p:ph idx="2" type="body"/>
          </p:nvPr>
        </p:nvSpPr>
        <p:spPr>
          <a:xfrm>
            <a:off x="4832400" y="1536633"/>
            <a:ext cx="3999900" cy="4555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69" name="Shape 69"/>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0" name="Shape 70"/>
        <p:cNvGrpSpPr/>
        <p:nvPr/>
      </p:nvGrpSpPr>
      <p:grpSpPr>
        <a:xfrm>
          <a:off x="0" y="0"/>
          <a:ext cx="0" cy="0"/>
          <a:chOff x="0" y="0"/>
          <a:chExt cx="0" cy="0"/>
        </a:xfrm>
      </p:grpSpPr>
      <p:sp>
        <p:nvSpPr>
          <p:cNvPr id="71" name="Shape 71"/>
          <p:cNvSpPr txBox="1"/>
          <p:nvPr>
            <p:ph type="title"/>
          </p:nvPr>
        </p:nvSpPr>
        <p:spPr>
          <a:xfrm>
            <a:off x="311700" y="593366"/>
            <a:ext cx="8520600" cy="763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72" name="Shape 72"/>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3" name="Shape 73"/>
        <p:cNvGrpSpPr/>
        <p:nvPr/>
      </p:nvGrpSpPr>
      <p:grpSpPr>
        <a:xfrm>
          <a:off x="0" y="0"/>
          <a:ext cx="0" cy="0"/>
          <a:chOff x="0" y="0"/>
          <a:chExt cx="0" cy="0"/>
        </a:xfrm>
      </p:grpSpPr>
      <p:sp>
        <p:nvSpPr>
          <p:cNvPr id="74" name="Shape 74"/>
          <p:cNvSpPr txBox="1"/>
          <p:nvPr>
            <p:ph type="title"/>
          </p:nvPr>
        </p:nvSpPr>
        <p:spPr>
          <a:xfrm>
            <a:off x="311700" y="740800"/>
            <a:ext cx="2808000" cy="1007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400">
                <a:solidFill>
                  <a:schemeClr val="dk1"/>
                </a:solidFill>
              </a:defRPr>
            </a:lvl2pPr>
            <a:lvl3pPr indent="0" lvl="2" rtl="0">
              <a:spcBef>
                <a:spcPts val="0"/>
              </a:spcBef>
              <a:buClr>
                <a:schemeClr val="dk1"/>
              </a:buClr>
              <a:buFont typeface="Arial"/>
              <a:buNone/>
              <a:defRPr sz="2400">
                <a:solidFill>
                  <a:schemeClr val="dk1"/>
                </a:solidFill>
              </a:defRPr>
            </a:lvl3pPr>
            <a:lvl4pPr indent="0" lvl="3" rtl="0">
              <a:spcBef>
                <a:spcPts val="0"/>
              </a:spcBef>
              <a:buClr>
                <a:schemeClr val="dk1"/>
              </a:buClr>
              <a:buFont typeface="Arial"/>
              <a:buNone/>
              <a:defRPr sz="2400">
                <a:solidFill>
                  <a:schemeClr val="dk1"/>
                </a:solidFill>
              </a:defRPr>
            </a:lvl4pPr>
            <a:lvl5pPr indent="0" lvl="4" rtl="0">
              <a:spcBef>
                <a:spcPts val="0"/>
              </a:spcBef>
              <a:buClr>
                <a:schemeClr val="dk1"/>
              </a:buClr>
              <a:buFont typeface="Arial"/>
              <a:buNone/>
              <a:defRPr sz="2400">
                <a:solidFill>
                  <a:schemeClr val="dk1"/>
                </a:solidFill>
              </a:defRPr>
            </a:lvl5pPr>
            <a:lvl6pPr indent="0" lvl="5" rtl="0">
              <a:spcBef>
                <a:spcPts val="0"/>
              </a:spcBef>
              <a:buClr>
                <a:schemeClr val="dk1"/>
              </a:buClr>
              <a:buFont typeface="Arial"/>
              <a:buNone/>
              <a:defRPr sz="2400">
                <a:solidFill>
                  <a:schemeClr val="dk1"/>
                </a:solidFill>
              </a:defRPr>
            </a:lvl6pPr>
            <a:lvl7pPr indent="0" lvl="6" rtl="0">
              <a:spcBef>
                <a:spcPts val="0"/>
              </a:spcBef>
              <a:buClr>
                <a:schemeClr val="dk1"/>
              </a:buClr>
              <a:buFont typeface="Arial"/>
              <a:buNone/>
              <a:defRPr sz="2400">
                <a:solidFill>
                  <a:schemeClr val="dk1"/>
                </a:solidFill>
              </a:defRPr>
            </a:lvl7pPr>
            <a:lvl8pPr indent="0" lvl="7" rtl="0">
              <a:spcBef>
                <a:spcPts val="0"/>
              </a:spcBef>
              <a:buClr>
                <a:schemeClr val="dk1"/>
              </a:buClr>
              <a:buFont typeface="Arial"/>
              <a:buNone/>
              <a:defRPr sz="2400">
                <a:solidFill>
                  <a:schemeClr val="dk1"/>
                </a:solidFill>
              </a:defRPr>
            </a:lvl8pPr>
            <a:lvl9pPr indent="0" lvl="8" rtl="0">
              <a:spcBef>
                <a:spcPts val="0"/>
              </a:spcBef>
              <a:buClr>
                <a:schemeClr val="dk1"/>
              </a:buClr>
              <a:buFont typeface="Arial"/>
              <a:buNone/>
              <a:defRPr sz="2400">
                <a:solidFill>
                  <a:schemeClr val="dk1"/>
                </a:solidFill>
              </a:defRPr>
            </a:lvl9pPr>
          </a:lstStyle>
          <a:p/>
        </p:txBody>
      </p:sp>
      <p:sp>
        <p:nvSpPr>
          <p:cNvPr id="75" name="Shape 75"/>
          <p:cNvSpPr txBox="1"/>
          <p:nvPr>
            <p:ph idx="1" type="body"/>
          </p:nvPr>
        </p:nvSpPr>
        <p:spPr>
          <a:xfrm>
            <a:off x="311700" y="1852800"/>
            <a:ext cx="2808000" cy="42393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76" name="Shape 76"/>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77" name="Shape 77"/>
        <p:cNvGrpSpPr/>
        <p:nvPr/>
      </p:nvGrpSpPr>
      <p:grpSpPr>
        <a:xfrm>
          <a:off x="0" y="0"/>
          <a:ext cx="0" cy="0"/>
          <a:chOff x="0" y="0"/>
          <a:chExt cx="0" cy="0"/>
        </a:xfrm>
      </p:grpSpPr>
      <p:sp>
        <p:nvSpPr>
          <p:cNvPr id="78" name="Shape 78"/>
          <p:cNvSpPr txBox="1"/>
          <p:nvPr>
            <p:ph type="title"/>
          </p:nvPr>
        </p:nvSpPr>
        <p:spPr>
          <a:xfrm>
            <a:off x="490250" y="600200"/>
            <a:ext cx="6367800" cy="54543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4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4800">
                <a:solidFill>
                  <a:schemeClr val="dk1"/>
                </a:solidFill>
              </a:defRPr>
            </a:lvl2pPr>
            <a:lvl3pPr indent="0" lvl="2" rtl="0">
              <a:spcBef>
                <a:spcPts val="0"/>
              </a:spcBef>
              <a:buClr>
                <a:schemeClr val="dk1"/>
              </a:buClr>
              <a:buFont typeface="Arial"/>
              <a:buNone/>
              <a:defRPr sz="4800">
                <a:solidFill>
                  <a:schemeClr val="dk1"/>
                </a:solidFill>
              </a:defRPr>
            </a:lvl3pPr>
            <a:lvl4pPr indent="0" lvl="3" rtl="0">
              <a:spcBef>
                <a:spcPts val="0"/>
              </a:spcBef>
              <a:buClr>
                <a:schemeClr val="dk1"/>
              </a:buClr>
              <a:buFont typeface="Arial"/>
              <a:buNone/>
              <a:defRPr sz="4800">
                <a:solidFill>
                  <a:schemeClr val="dk1"/>
                </a:solidFill>
              </a:defRPr>
            </a:lvl4pPr>
            <a:lvl5pPr indent="0" lvl="4" rtl="0">
              <a:spcBef>
                <a:spcPts val="0"/>
              </a:spcBef>
              <a:buClr>
                <a:schemeClr val="dk1"/>
              </a:buClr>
              <a:buFont typeface="Arial"/>
              <a:buNone/>
              <a:defRPr sz="4800">
                <a:solidFill>
                  <a:schemeClr val="dk1"/>
                </a:solidFill>
              </a:defRPr>
            </a:lvl5pPr>
            <a:lvl6pPr indent="0" lvl="5" rtl="0">
              <a:spcBef>
                <a:spcPts val="0"/>
              </a:spcBef>
              <a:buClr>
                <a:schemeClr val="dk1"/>
              </a:buClr>
              <a:buFont typeface="Arial"/>
              <a:buNone/>
              <a:defRPr sz="4800">
                <a:solidFill>
                  <a:schemeClr val="dk1"/>
                </a:solidFill>
              </a:defRPr>
            </a:lvl6pPr>
            <a:lvl7pPr indent="0" lvl="6" rtl="0">
              <a:spcBef>
                <a:spcPts val="0"/>
              </a:spcBef>
              <a:buClr>
                <a:schemeClr val="dk1"/>
              </a:buClr>
              <a:buFont typeface="Arial"/>
              <a:buNone/>
              <a:defRPr sz="4800">
                <a:solidFill>
                  <a:schemeClr val="dk1"/>
                </a:solidFill>
              </a:defRPr>
            </a:lvl7pPr>
            <a:lvl8pPr indent="0" lvl="7" rtl="0">
              <a:spcBef>
                <a:spcPts val="0"/>
              </a:spcBef>
              <a:buClr>
                <a:schemeClr val="dk1"/>
              </a:buClr>
              <a:buFont typeface="Arial"/>
              <a:buNone/>
              <a:defRPr sz="4800">
                <a:solidFill>
                  <a:schemeClr val="dk1"/>
                </a:solidFill>
              </a:defRPr>
            </a:lvl8pPr>
            <a:lvl9pPr indent="0" lvl="8" rtl="0">
              <a:spcBef>
                <a:spcPts val="0"/>
              </a:spcBef>
              <a:buClr>
                <a:schemeClr val="dk1"/>
              </a:buClr>
              <a:buFont typeface="Arial"/>
              <a:buNone/>
              <a:defRPr sz="4800">
                <a:solidFill>
                  <a:schemeClr val="dk1"/>
                </a:solidFill>
              </a:defRPr>
            </a:lvl9pPr>
          </a:lstStyle>
          <a:p/>
        </p:txBody>
      </p:sp>
      <p:sp>
        <p:nvSpPr>
          <p:cNvPr id="79" name="Shape 79"/>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0" name="Shape 80"/>
        <p:cNvGrpSpPr/>
        <p:nvPr/>
      </p:nvGrpSpPr>
      <p:grpSpPr>
        <a:xfrm>
          <a:off x="0" y="0"/>
          <a:ext cx="0" cy="0"/>
          <a:chOff x="0" y="0"/>
          <a:chExt cx="0" cy="0"/>
        </a:xfrm>
      </p:grpSpPr>
      <p:sp>
        <p:nvSpPr>
          <p:cNvPr id="81" name="Shape 81"/>
          <p:cNvSpPr/>
          <p:nvPr/>
        </p:nvSpPr>
        <p:spPr>
          <a:xfrm>
            <a:off x="4572000" y="-165"/>
            <a:ext cx="4572000" cy="6858000"/>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2" name="Shape 82"/>
          <p:cNvSpPr txBox="1"/>
          <p:nvPr>
            <p:ph type="title"/>
          </p:nvPr>
        </p:nvSpPr>
        <p:spPr>
          <a:xfrm>
            <a:off x="265500" y="1644233"/>
            <a:ext cx="4045200" cy="19764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4200">
                <a:solidFill>
                  <a:schemeClr val="dk1"/>
                </a:solidFill>
              </a:defRPr>
            </a:lvl2pPr>
            <a:lvl3pPr indent="0" lvl="2" rtl="0" algn="ctr">
              <a:spcBef>
                <a:spcPts val="0"/>
              </a:spcBef>
              <a:buClr>
                <a:schemeClr val="dk1"/>
              </a:buClr>
              <a:buFont typeface="Arial"/>
              <a:buNone/>
              <a:defRPr sz="4200">
                <a:solidFill>
                  <a:schemeClr val="dk1"/>
                </a:solidFill>
              </a:defRPr>
            </a:lvl3pPr>
            <a:lvl4pPr indent="0" lvl="3" rtl="0" algn="ctr">
              <a:spcBef>
                <a:spcPts val="0"/>
              </a:spcBef>
              <a:buClr>
                <a:schemeClr val="dk1"/>
              </a:buClr>
              <a:buFont typeface="Arial"/>
              <a:buNone/>
              <a:defRPr sz="4200">
                <a:solidFill>
                  <a:schemeClr val="dk1"/>
                </a:solidFill>
              </a:defRPr>
            </a:lvl4pPr>
            <a:lvl5pPr indent="0" lvl="4" rtl="0" algn="ctr">
              <a:spcBef>
                <a:spcPts val="0"/>
              </a:spcBef>
              <a:buClr>
                <a:schemeClr val="dk1"/>
              </a:buClr>
              <a:buFont typeface="Arial"/>
              <a:buNone/>
              <a:defRPr sz="4200">
                <a:solidFill>
                  <a:schemeClr val="dk1"/>
                </a:solidFill>
              </a:defRPr>
            </a:lvl5pPr>
            <a:lvl6pPr indent="0" lvl="5" rtl="0" algn="ctr">
              <a:spcBef>
                <a:spcPts val="0"/>
              </a:spcBef>
              <a:buClr>
                <a:schemeClr val="dk1"/>
              </a:buClr>
              <a:buFont typeface="Arial"/>
              <a:buNone/>
              <a:defRPr sz="4200">
                <a:solidFill>
                  <a:schemeClr val="dk1"/>
                </a:solidFill>
              </a:defRPr>
            </a:lvl6pPr>
            <a:lvl7pPr indent="0" lvl="6" rtl="0" algn="ctr">
              <a:spcBef>
                <a:spcPts val="0"/>
              </a:spcBef>
              <a:buClr>
                <a:schemeClr val="dk1"/>
              </a:buClr>
              <a:buFont typeface="Arial"/>
              <a:buNone/>
              <a:defRPr sz="4200">
                <a:solidFill>
                  <a:schemeClr val="dk1"/>
                </a:solidFill>
              </a:defRPr>
            </a:lvl7pPr>
            <a:lvl8pPr indent="0" lvl="7" rtl="0" algn="ctr">
              <a:spcBef>
                <a:spcPts val="0"/>
              </a:spcBef>
              <a:buClr>
                <a:schemeClr val="dk1"/>
              </a:buClr>
              <a:buFont typeface="Arial"/>
              <a:buNone/>
              <a:defRPr sz="4200">
                <a:solidFill>
                  <a:schemeClr val="dk1"/>
                </a:solidFill>
              </a:defRPr>
            </a:lvl8pPr>
            <a:lvl9pPr indent="0" lvl="8" rtl="0" algn="ctr">
              <a:spcBef>
                <a:spcPts val="0"/>
              </a:spcBef>
              <a:buClr>
                <a:schemeClr val="dk1"/>
              </a:buClr>
              <a:buFont typeface="Arial"/>
              <a:buNone/>
              <a:defRPr sz="4200">
                <a:solidFill>
                  <a:schemeClr val="dk1"/>
                </a:solidFill>
              </a:defRPr>
            </a:lvl9pPr>
          </a:lstStyle>
          <a:p/>
        </p:txBody>
      </p:sp>
      <p:sp>
        <p:nvSpPr>
          <p:cNvPr id="83" name="Shape 83"/>
          <p:cNvSpPr txBox="1"/>
          <p:nvPr>
            <p:ph idx="1" type="subTitle"/>
          </p:nvPr>
        </p:nvSpPr>
        <p:spPr>
          <a:xfrm>
            <a:off x="265500" y="3737432"/>
            <a:ext cx="4045200" cy="16467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9pPr>
          </a:lstStyle>
          <a:p/>
        </p:txBody>
      </p:sp>
      <p:sp>
        <p:nvSpPr>
          <p:cNvPr id="84" name="Shape 84"/>
          <p:cNvSpPr txBox="1"/>
          <p:nvPr>
            <p:ph idx="2" type="body"/>
          </p:nvPr>
        </p:nvSpPr>
        <p:spPr>
          <a:xfrm>
            <a:off x="4939500" y="965433"/>
            <a:ext cx="3837000" cy="4926900"/>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85" name="Shape 85"/>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86" name="Shape 86"/>
        <p:cNvGrpSpPr/>
        <p:nvPr/>
      </p:nvGrpSpPr>
      <p:grpSpPr>
        <a:xfrm>
          <a:off x="0" y="0"/>
          <a:ext cx="0" cy="0"/>
          <a:chOff x="0" y="0"/>
          <a:chExt cx="0" cy="0"/>
        </a:xfrm>
      </p:grpSpPr>
      <p:sp>
        <p:nvSpPr>
          <p:cNvPr id="87" name="Shape 87"/>
          <p:cNvSpPr txBox="1"/>
          <p:nvPr>
            <p:ph idx="1" type="body"/>
          </p:nvPr>
        </p:nvSpPr>
        <p:spPr>
          <a:xfrm>
            <a:off x="311700" y="5640766"/>
            <a:ext cx="5998800" cy="8067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88" name="Shape 88"/>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89" name="Shape 89"/>
        <p:cNvGrpSpPr/>
        <p:nvPr/>
      </p:nvGrpSpPr>
      <p:grpSpPr>
        <a:xfrm>
          <a:off x="0" y="0"/>
          <a:ext cx="0" cy="0"/>
          <a:chOff x="0" y="0"/>
          <a:chExt cx="0" cy="0"/>
        </a:xfrm>
      </p:grpSpPr>
      <p:sp>
        <p:nvSpPr>
          <p:cNvPr id="90" name="Shape 90"/>
          <p:cNvSpPr txBox="1"/>
          <p:nvPr>
            <p:ph type="title"/>
          </p:nvPr>
        </p:nvSpPr>
        <p:spPr>
          <a:xfrm>
            <a:off x="311700" y="1474833"/>
            <a:ext cx="8520600" cy="26181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120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12000">
                <a:solidFill>
                  <a:schemeClr val="dk1"/>
                </a:solidFill>
              </a:defRPr>
            </a:lvl2pPr>
            <a:lvl3pPr indent="0" lvl="2" rtl="0" algn="ctr">
              <a:spcBef>
                <a:spcPts val="0"/>
              </a:spcBef>
              <a:buClr>
                <a:schemeClr val="dk1"/>
              </a:buClr>
              <a:buFont typeface="Arial"/>
              <a:buNone/>
              <a:defRPr sz="12000">
                <a:solidFill>
                  <a:schemeClr val="dk1"/>
                </a:solidFill>
              </a:defRPr>
            </a:lvl3pPr>
            <a:lvl4pPr indent="0" lvl="3" rtl="0" algn="ctr">
              <a:spcBef>
                <a:spcPts val="0"/>
              </a:spcBef>
              <a:buClr>
                <a:schemeClr val="dk1"/>
              </a:buClr>
              <a:buFont typeface="Arial"/>
              <a:buNone/>
              <a:defRPr sz="12000">
                <a:solidFill>
                  <a:schemeClr val="dk1"/>
                </a:solidFill>
              </a:defRPr>
            </a:lvl4pPr>
            <a:lvl5pPr indent="0" lvl="4" rtl="0" algn="ctr">
              <a:spcBef>
                <a:spcPts val="0"/>
              </a:spcBef>
              <a:buClr>
                <a:schemeClr val="dk1"/>
              </a:buClr>
              <a:buFont typeface="Arial"/>
              <a:buNone/>
              <a:defRPr sz="12000">
                <a:solidFill>
                  <a:schemeClr val="dk1"/>
                </a:solidFill>
              </a:defRPr>
            </a:lvl5pPr>
            <a:lvl6pPr indent="0" lvl="5" rtl="0" algn="ctr">
              <a:spcBef>
                <a:spcPts val="0"/>
              </a:spcBef>
              <a:buClr>
                <a:schemeClr val="dk1"/>
              </a:buClr>
              <a:buFont typeface="Arial"/>
              <a:buNone/>
              <a:defRPr sz="12000">
                <a:solidFill>
                  <a:schemeClr val="dk1"/>
                </a:solidFill>
              </a:defRPr>
            </a:lvl6pPr>
            <a:lvl7pPr indent="0" lvl="6" rtl="0" algn="ctr">
              <a:spcBef>
                <a:spcPts val="0"/>
              </a:spcBef>
              <a:buClr>
                <a:schemeClr val="dk1"/>
              </a:buClr>
              <a:buFont typeface="Arial"/>
              <a:buNone/>
              <a:defRPr sz="12000">
                <a:solidFill>
                  <a:schemeClr val="dk1"/>
                </a:solidFill>
              </a:defRPr>
            </a:lvl7pPr>
            <a:lvl8pPr indent="0" lvl="7" rtl="0" algn="ctr">
              <a:spcBef>
                <a:spcPts val="0"/>
              </a:spcBef>
              <a:buClr>
                <a:schemeClr val="dk1"/>
              </a:buClr>
              <a:buFont typeface="Arial"/>
              <a:buNone/>
              <a:defRPr sz="12000">
                <a:solidFill>
                  <a:schemeClr val="dk1"/>
                </a:solidFill>
              </a:defRPr>
            </a:lvl8pPr>
            <a:lvl9pPr indent="0" lvl="8" rtl="0" algn="ctr">
              <a:spcBef>
                <a:spcPts val="0"/>
              </a:spcBef>
              <a:buClr>
                <a:schemeClr val="dk1"/>
              </a:buClr>
              <a:buFont typeface="Arial"/>
              <a:buNone/>
              <a:defRPr sz="12000">
                <a:solidFill>
                  <a:schemeClr val="dk1"/>
                </a:solidFill>
              </a:defRPr>
            </a:lvl9pPr>
          </a:lstStyle>
          <a:p/>
        </p:txBody>
      </p:sp>
      <p:sp>
        <p:nvSpPr>
          <p:cNvPr id="91" name="Shape 91"/>
          <p:cNvSpPr txBox="1"/>
          <p:nvPr>
            <p:ph idx="1" type="body"/>
          </p:nvPr>
        </p:nvSpPr>
        <p:spPr>
          <a:xfrm>
            <a:off x="311700" y="4202966"/>
            <a:ext cx="8520600" cy="17343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92" name="Shape 92"/>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593366"/>
            <a:ext cx="8520600" cy="763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18" name="Shape 18"/>
          <p:cNvSpPr txBox="1"/>
          <p:nvPr>
            <p:ph idx="1" type="body"/>
          </p:nvPr>
        </p:nvSpPr>
        <p:spPr>
          <a:xfrm>
            <a:off x="311700" y="1536633"/>
            <a:ext cx="8520600" cy="4555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9" name="Shape 19"/>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593366"/>
            <a:ext cx="8520600" cy="763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22" name="Shape 22"/>
          <p:cNvSpPr txBox="1"/>
          <p:nvPr>
            <p:ph idx="1" type="body"/>
          </p:nvPr>
        </p:nvSpPr>
        <p:spPr>
          <a:xfrm>
            <a:off x="311700" y="1536633"/>
            <a:ext cx="3999900" cy="4555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23" name="Shape 23"/>
          <p:cNvSpPr txBox="1"/>
          <p:nvPr>
            <p:ph idx="2" type="body"/>
          </p:nvPr>
        </p:nvSpPr>
        <p:spPr>
          <a:xfrm>
            <a:off x="4832400" y="1536633"/>
            <a:ext cx="3999900" cy="4555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24" name="Shape 24"/>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593366"/>
            <a:ext cx="8520600" cy="763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27" name="Shape 27"/>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740800"/>
            <a:ext cx="2808000" cy="1007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400">
                <a:solidFill>
                  <a:schemeClr val="dk1"/>
                </a:solidFill>
              </a:defRPr>
            </a:lvl2pPr>
            <a:lvl3pPr indent="0" lvl="2" rtl="0">
              <a:spcBef>
                <a:spcPts val="0"/>
              </a:spcBef>
              <a:buClr>
                <a:schemeClr val="dk1"/>
              </a:buClr>
              <a:buFont typeface="Arial"/>
              <a:buNone/>
              <a:defRPr sz="2400">
                <a:solidFill>
                  <a:schemeClr val="dk1"/>
                </a:solidFill>
              </a:defRPr>
            </a:lvl3pPr>
            <a:lvl4pPr indent="0" lvl="3" rtl="0">
              <a:spcBef>
                <a:spcPts val="0"/>
              </a:spcBef>
              <a:buClr>
                <a:schemeClr val="dk1"/>
              </a:buClr>
              <a:buFont typeface="Arial"/>
              <a:buNone/>
              <a:defRPr sz="2400">
                <a:solidFill>
                  <a:schemeClr val="dk1"/>
                </a:solidFill>
              </a:defRPr>
            </a:lvl4pPr>
            <a:lvl5pPr indent="0" lvl="4" rtl="0">
              <a:spcBef>
                <a:spcPts val="0"/>
              </a:spcBef>
              <a:buClr>
                <a:schemeClr val="dk1"/>
              </a:buClr>
              <a:buFont typeface="Arial"/>
              <a:buNone/>
              <a:defRPr sz="2400">
                <a:solidFill>
                  <a:schemeClr val="dk1"/>
                </a:solidFill>
              </a:defRPr>
            </a:lvl5pPr>
            <a:lvl6pPr indent="0" lvl="5" rtl="0">
              <a:spcBef>
                <a:spcPts val="0"/>
              </a:spcBef>
              <a:buClr>
                <a:schemeClr val="dk1"/>
              </a:buClr>
              <a:buFont typeface="Arial"/>
              <a:buNone/>
              <a:defRPr sz="2400">
                <a:solidFill>
                  <a:schemeClr val="dk1"/>
                </a:solidFill>
              </a:defRPr>
            </a:lvl6pPr>
            <a:lvl7pPr indent="0" lvl="6" rtl="0">
              <a:spcBef>
                <a:spcPts val="0"/>
              </a:spcBef>
              <a:buClr>
                <a:schemeClr val="dk1"/>
              </a:buClr>
              <a:buFont typeface="Arial"/>
              <a:buNone/>
              <a:defRPr sz="2400">
                <a:solidFill>
                  <a:schemeClr val="dk1"/>
                </a:solidFill>
              </a:defRPr>
            </a:lvl7pPr>
            <a:lvl8pPr indent="0" lvl="7" rtl="0">
              <a:spcBef>
                <a:spcPts val="0"/>
              </a:spcBef>
              <a:buClr>
                <a:schemeClr val="dk1"/>
              </a:buClr>
              <a:buFont typeface="Arial"/>
              <a:buNone/>
              <a:defRPr sz="2400">
                <a:solidFill>
                  <a:schemeClr val="dk1"/>
                </a:solidFill>
              </a:defRPr>
            </a:lvl8pPr>
            <a:lvl9pPr indent="0" lvl="8" rtl="0">
              <a:spcBef>
                <a:spcPts val="0"/>
              </a:spcBef>
              <a:buClr>
                <a:schemeClr val="dk1"/>
              </a:buClr>
              <a:buFont typeface="Arial"/>
              <a:buNone/>
              <a:defRPr sz="2400">
                <a:solidFill>
                  <a:schemeClr val="dk1"/>
                </a:solidFill>
              </a:defRPr>
            </a:lvl9pPr>
          </a:lstStyle>
          <a:p/>
        </p:txBody>
      </p:sp>
      <p:sp>
        <p:nvSpPr>
          <p:cNvPr id="30" name="Shape 30"/>
          <p:cNvSpPr txBox="1"/>
          <p:nvPr>
            <p:ph idx="1" type="body"/>
          </p:nvPr>
        </p:nvSpPr>
        <p:spPr>
          <a:xfrm>
            <a:off x="311700" y="1852800"/>
            <a:ext cx="2808000" cy="42393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31" name="Shape 31"/>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600200"/>
            <a:ext cx="6367800" cy="54543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4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4800">
                <a:solidFill>
                  <a:schemeClr val="dk1"/>
                </a:solidFill>
              </a:defRPr>
            </a:lvl2pPr>
            <a:lvl3pPr indent="0" lvl="2" rtl="0">
              <a:spcBef>
                <a:spcPts val="0"/>
              </a:spcBef>
              <a:buClr>
                <a:schemeClr val="dk1"/>
              </a:buClr>
              <a:buFont typeface="Arial"/>
              <a:buNone/>
              <a:defRPr sz="4800">
                <a:solidFill>
                  <a:schemeClr val="dk1"/>
                </a:solidFill>
              </a:defRPr>
            </a:lvl3pPr>
            <a:lvl4pPr indent="0" lvl="3" rtl="0">
              <a:spcBef>
                <a:spcPts val="0"/>
              </a:spcBef>
              <a:buClr>
                <a:schemeClr val="dk1"/>
              </a:buClr>
              <a:buFont typeface="Arial"/>
              <a:buNone/>
              <a:defRPr sz="4800">
                <a:solidFill>
                  <a:schemeClr val="dk1"/>
                </a:solidFill>
              </a:defRPr>
            </a:lvl4pPr>
            <a:lvl5pPr indent="0" lvl="4" rtl="0">
              <a:spcBef>
                <a:spcPts val="0"/>
              </a:spcBef>
              <a:buClr>
                <a:schemeClr val="dk1"/>
              </a:buClr>
              <a:buFont typeface="Arial"/>
              <a:buNone/>
              <a:defRPr sz="4800">
                <a:solidFill>
                  <a:schemeClr val="dk1"/>
                </a:solidFill>
              </a:defRPr>
            </a:lvl5pPr>
            <a:lvl6pPr indent="0" lvl="5" rtl="0">
              <a:spcBef>
                <a:spcPts val="0"/>
              </a:spcBef>
              <a:buClr>
                <a:schemeClr val="dk1"/>
              </a:buClr>
              <a:buFont typeface="Arial"/>
              <a:buNone/>
              <a:defRPr sz="4800">
                <a:solidFill>
                  <a:schemeClr val="dk1"/>
                </a:solidFill>
              </a:defRPr>
            </a:lvl6pPr>
            <a:lvl7pPr indent="0" lvl="6" rtl="0">
              <a:spcBef>
                <a:spcPts val="0"/>
              </a:spcBef>
              <a:buClr>
                <a:schemeClr val="dk1"/>
              </a:buClr>
              <a:buFont typeface="Arial"/>
              <a:buNone/>
              <a:defRPr sz="4800">
                <a:solidFill>
                  <a:schemeClr val="dk1"/>
                </a:solidFill>
              </a:defRPr>
            </a:lvl7pPr>
            <a:lvl8pPr indent="0" lvl="7" rtl="0">
              <a:spcBef>
                <a:spcPts val="0"/>
              </a:spcBef>
              <a:buClr>
                <a:schemeClr val="dk1"/>
              </a:buClr>
              <a:buFont typeface="Arial"/>
              <a:buNone/>
              <a:defRPr sz="4800">
                <a:solidFill>
                  <a:schemeClr val="dk1"/>
                </a:solidFill>
              </a:defRPr>
            </a:lvl8pPr>
            <a:lvl9pPr indent="0" lvl="8" rtl="0">
              <a:spcBef>
                <a:spcPts val="0"/>
              </a:spcBef>
              <a:buClr>
                <a:schemeClr val="dk1"/>
              </a:buClr>
              <a:buFont typeface="Arial"/>
              <a:buNone/>
              <a:defRPr sz="4800">
                <a:solidFill>
                  <a:schemeClr val="dk1"/>
                </a:solidFill>
              </a:defRPr>
            </a:lvl9pPr>
          </a:lstStyle>
          <a:p/>
        </p:txBody>
      </p:sp>
      <p:sp>
        <p:nvSpPr>
          <p:cNvPr id="34" name="Shape 34"/>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65"/>
            <a:ext cx="4572000" cy="6858000"/>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644233"/>
            <a:ext cx="4045200" cy="19764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4200">
                <a:solidFill>
                  <a:schemeClr val="dk1"/>
                </a:solidFill>
              </a:defRPr>
            </a:lvl2pPr>
            <a:lvl3pPr indent="0" lvl="2" rtl="0" algn="ctr">
              <a:spcBef>
                <a:spcPts val="0"/>
              </a:spcBef>
              <a:buClr>
                <a:schemeClr val="dk1"/>
              </a:buClr>
              <a:buFont typeface="Arial"/>
              <a:buNone/>
              <a:defRPr sz="4200">
                <a:solidFill>
                  <a:schemeClr val="dk1"/>
                </a:solidFill>
              </a:defRPr>
            </a:lvl3pPr>
            <a:lvl4pPr indent="0" lvl="3" rtl="0" algn="ctr">
              <a:spcBef>
                <a:spcPts val="0"/>
              </a:spcBef>
              <a:buClr>
                <a:schemeClr val="dk1"/>
              </a:buClr>
              <a:buFont typeface="Arial"/>
              <a:buNone/>
              <a:defRPr sz="4200">
                <a:solidFill>
                  <a:schemeClr val="dk1"/>
                </a:solidFill>
              </a:defRPr>
            </a:lvl4pPr>
            <a:lvl5pPr indent="0" lvl="4" rtl="0" algn="ctr">
              <a:spcBef>
                <a:spcPts val="0"/>
              </a:spcBef>
              <a:buClr>
                <a:schemeClr val="dk1"/>
              </a:buClr>
              <a:buFont typeface="Arial"/>
              <a:buNone/>
              <a:defRPr sz="4200">
                <a:solidFill>
                  <a:schemeClr val="dk1"/>
                </a:solidFill>
              </a:defRPr>
            </a:lvl5pPr>
            <a:lvl6pPr indent="0" lvl="5" rtl="0" algn="ctr">
              <a:spcBef>
                <a:spcPts val="0"/>
              </a:spcBef>
              <a:buClr>
                <a:schemeClr val="dk1"/>
              </a:buClr>
              <a:buFont typeface="Arial"/>
              <a:buNone/>
              <a:defRPr sz="4200">
                <a:solidFill>
                  <a:schemeClr val="dk1"/>
                </a:solidFill>
              </a:defRPr>
            </a:lvl6pPr>
            <a:lvl7pPr indent="0" lvl="6" rtl="0" algn="ctr">
              <a:spcBef>
                <a:spcPts val="0"/>
              </a:spcBef>
              <a:buClr>
                <a:schemeClr val="dk1"/>
              </a:buClr>
              <a:buFont typeface="Arial"/>
              <a:buNone/>
              <a:defRPr sz="4200">
                <a:solidFill>
                  <a:schemeClr val="dk1"/>
                </a:solidFill>
              </a:defRPr>
            </a:lvl7pPr>
            <a:lvl8pPr indent="0" lvl="7" rtl="0" algn="ctr">
              <a:spcBef>
                <a:spcPts val="0"/>
              </a:spcBef>
              <a:buClr>
                <a:schemeClr val="dk1"/>
              </a:buClr>
              <a:buFont typeface="Arial"/>
              <a:buNone/>
              <a:defRPr sz="4200">
                <a:solidFill>
                  <a:schemeClr val="dk1"/>
                </a:solidFill>
              </a:defRPr>
            </a:lvl8pPr>
            <a:lvl9pPr indent="0" lvl="8" rtl="0" algn="ctr">
              <a:spcBef>
                <a:spcPts val="0"/>
              </a:spcBef>
              <a:buClr>
                <a:schemeClr val="dk1"/>
              </a:buClr>
              <a:buFont typeface="Arial"/>
              <a:buNone/>
              <a:defRPr sz="4200">
                <a:solidFill>
                  <a:schemeClr val="dk1"/>
                </a:solidFill>
              </a:defRPr>
            </a:lvl9pPr>
          </a:lstStyle>
          <a:p/>
        </p:txBody>
      </p:sp>
      <p:sp>
        <p:nvSpPr>
          <p:cNvPr id="38" name="Shape 38"/>
          <p:cNvSpPr txBox="1"/>
          <p:nvPr>
            <p:ph idx="1" type="subTitle"/>
          </p:nvPr>
        </p:nvSpPr>
        <p:spPr>
          <a:xfrm>
            <a:off x="265500" y="3737432"/>
            <a:ext cx="4045200" cy="16467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9pPr>
          </a:lstStyle>
          <a:p/>
        </p:txBody>
      </p:sp>
      <p:sp>
        <p:nvSpPr>
          <p:cNvPr id="39" name="Shape 39"/>
          <p:cNvSpPr txBox="1"/>
          <p:nvPr>
            <p:ph idx="2" type="body"/>
          </p:nvPr>
        </p:nvSpPr>
        <p:spPr>
          <a:xfrm>
            <a:off x="4939500" y="965433"/>
            <a:ext cx="3837000" cy="4926900"/>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0" name="Shape 40"/>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5640766"/>
            <a:ext cx="5998800" cy="8067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3" name="Shape 43"/>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474833"/>
            <a:ext cx="8520600" cy="26181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120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12000">
                <a:solidFill>
                  <a:schemeClr val="dk1"/>
                </a:solidFill>
              </a:defRPr>
            </a:lvl2pPr>
            <a:lvl3pPr indent="0" lvl="2" rtl="0" algn="ctr">
              <a:spcBef>
                <a:spcPts val="0"/>
              </a:spcBef>
              <a:buClr>
                <a:schemeClr val="dk1"/>
              </a:buClr>
              <a:buFont typeface="Arial"/>
              <a:buNone/>
              <a:defRPr sz="12000">
                <a:solidFill>
                  <a:schemeClr val="dk1"/>
                </a:solidFill>
              </a:defRPr>
            </a:lvl3pPr>
            <a:lvl4pPr indent="0" lvl="3" rtl="0" algn="ctr">
              <a:spcBef>
                <a:spcPts val="0"/>
              </a:spcBef>
              <a:buClr>
                <a:schemeClr val="dk1"/>
              </a:buClr>
              <a:buFont typeface="Arial"/>
              <a:buNone/>
              <a:defRPr sz="12000">
                <a:solidFill>
                  <a:schemeClr val="dk1"/>
                </a:solidFill>
              </a:defRPr>
            </a:lvl4pPr>
            <a:lvl5pPr indent="0" lvl="4" rtl="0" algn="ctr">
              <a:spcBef>
                <a:spcPts val="0"/>
              </a:spcBef>
              <a:buClr>
                <a:schemeClr val="dk1"/>
              </a:buClr>
              <a:buFont typeface="Arial"/>
              <a:buNone/>
              <a:defRPr sz="12000">
                <a:solidFill>
                  <a:schemeClr val="dk1"/>
                </a:solidFill>
              </a:defRPr>
            </a:lvl5pPr>
            <a:lvl6pPr indent="0" lvl="5" rtl="0" algn="ctr">
              <a:spcBef>
                <a:spcPts val="0"/>
              </a:spcBef>
              <a:buClr>
                <a:schemeClr val="dk1"/>
              </a:buClr>
              <a:buFont typeface="Arial"/>
              <a:buNone/>
              <a:defRPr sz="12000">
                <a:solidFill>
                  <a:schemeClr val="dk1"/>
                </a:solidFill>
              </a:defRPr>
            </a:lvl6pPr>
            <a:lvl7pPr indent="0" lvl="6" rtl="0" algn="ctr">
              <a:spcBef>
                <a:spcPts val="0"/>
              </a:spcBef>
              <a:buClr>
                <a:schemeClr val="dk1"/>
              </a:buClr>
              <a:buFont typeface="Arial"/>
              <a:buNone/>
              <a:defRPr sz="12000">
                <a:solidFill>
                  <a:schemeClr val="dk1"/>
                </a:solidFill>
              </a:defRPr>
            </a:lvl7pPr>
            <a:lvl8pPr indent="0" lvl="7" rtl="0" algn="ctr">
              <a:spcBef>
                <a:spcPts val="0"/>
              </a:spcBef>
              <a:buClr>
                <a:schemeClr val="dk1"/>
              </a:buClr>
              <a:buFont typeface="Arial"/>
              <a:buNone/>
              <a:defRPr sz="12000">
                <a:solidFill>
                  <a:schemeClr val="dk1"/>
                </a:solidFill>
              </a:defRPr>
            </a:lvl8pPr>
            <a:lvl9pPr indent="0" lvl="8" rtl="0" algn="ctr">
              <a:spcBef>
                <a:spcPts val="0"/>
              </a:spcBef>
              <a:buClr>
                <a:schemeClr val="dk1"/>
              </a:buClr>
              <a:buFont typeface="Arial"/>
              <a:buNone/>
              <a:defRPr sz="12000">
                <a:solidFill>
                  <a:schemeClr val="dk1"/>
                </a:solidFill>
              </a:defRPr>
            </a:lvl9pPr>
          </a:lstStyle>
          <a:p/>
        </p:txBody>
      </p:sp>
      <p:sp>
        <p:nvSpPr>
          <p:cNvPr id="46" name="Shape 46"/>
          <p:cNvSpPr txBox="1"/>
          <p:nvPr>
            <p:ph idx="1" type="body"/>
          </p:nvPr>
        </p:nvSpPr>
        <p:spPr>
          <a:xfrm>
            <a:off x="311700" y="4202966"/>
            <a:ext cx="8520600" cy="17343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47" name="Shape 47"/>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01.png"/><Relationship Id="rId2" Type="http://schemas.openxmlformats.org/officeDocument/2006/relationships/image" Target="../media/image24.png"/><Relationship Id="rId3" Type="http://schemas.openxmlformats.org/officeDocument/2006/relationships/image" Target="../media/image02.pn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image" Target="../media/image00.png"/><Relationship Id="rId2" Type="http://schemas.openxmlformats.org/officeDocument/2006/relationships/image" Target="../media/image24.png"/><Relationship Id="rId3" Type="http://schemas.openxmlformats.org/officeDocument/2006/relationships/image" Target="../media/image02.pn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3.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6"/>
            <a:ext cx="8520600" cy="763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7" name="Shape 7"/>
          <p:cNvSpPr txBox="1"/>
          <p:nvPr>
            <p:ph idx="1" type="body"/>
          </p:nvPr>
        </p:nvSpPr>
        <p:spPr>
          <a:xfrm>
            <a:off x="311700" y="1536633"/>
            <a:ext cx="8520600" cy="4555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pic>
        <p:nvPicPr>
          <p:cNvPr id="9" name="Shape 9"/>
          <p:cNvPicPr preferRelativeResize="0"/>
          <p:nvPr/>
        </p:nvPicPr>
        <p:blipFill>
          <a:blip r:embed="rId1">
            <a:alphaModFix/>
          </a:blip>
          <a:stretch>
            <a:fillRect/>
          </a:stretch>
        </p:blipFill>
        <p:spPr>
          <a:xfrm>
            <a:off x="-11196" y="4199"/>
            <a:ext cx="9155195" cy="6858000"/>
          </a:xfrm>
          <a:prstGeom prst="rect">
            <a:avLst/>
          </a:prstGeom>
          <a:noFill/>
          <a:ln>
            <a:noFill/>
          </a:ln>
        </p:spPr>
      </p:pic>
      <p:pic>
        <p:nvPicPr>
          <p:cNvPr descr="boise_mascot-01.png" id="10" name="Shape 10"/>
          <p:cNvPicPr preferRelativeResize="0"/>
          <p:nvPr/>
        </p:nvPicPr>
        <p:blipFill rotWithShape="1">
          <a:blip r:embed="rId2">
            <a:alphaModFix/>
          </a:blip>
          <a:srcRect b="0" l="0" r="0" t="0"/>
          <a:stretch/>
        </p:blipFill>
        <p:spPr>
          <a:xfrm>
            <a:off x="1526099" y="20196"/>
            <a:ext cx="473856" cy="429486"/>
          </a:xfrm>
          <a:prstGeom prst="rect">
            <a:avLst/>
          </a:prstGeom>
          <a:noFill/>
          <a:ln>
            <a:noFill/>
          </a:ln>
        </p:spPr>
      </p:pic>
      <p:pic>
        <p:nvPicPr>
          <p:cNvPr descr="cmudblogo.png" id="11" name="Shape 11"/>
          <p:cNvPicPr preferRelativeResize="0"/>
          <p:nvPr/>
        </p:nvPicPr>
        <p:blipFill>
          <a:blip r:embed="rId3">
            <a:alphaModFix/>
          </a:blip>
          <a:stretch>
            <a:fillRect/>
          </a:stretch>
        </p:blipFill>
        <p:spPr>
          <a:xfrm>
            <a:off x="2118923" y="20198"/>
            <a:ext cx="2385562" cy="4294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593366"/>
            <a:ext cx="8520600" cy="763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52" name="Shape 52"/>
          <p:cNvSpPr txBox="1"/>
          <p:nvPr>
            <p:ph idx="1" type="body"/>
          </p:nvPr>
        </p:nvSpPr>
        <p:spPr>
          <a:xfrm>
            <a:off x="311700" y="1536633"/>
            <a:ext cx="8520600" cy="4555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53" name="Shape 53"/>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pic>
        <p:nvPicPr>
          <p:cNvPr id="54" name="Shape 54"/>
          <p:cNvPicPr preferRelativeResize="0"/>
          <p:nvPr/>
        </p:nvPicPr>
        <p:blipFill>
          <a:blip r:embed="rId1">
            <a:alphaModFix/>
          </a:blip>
          <a:stretch>
            <a:fillRect/>
          </a:stretch>
        </p:blipFill>
        <p:spPr>
          <a:xfrm>
            <a:off x="0" y="4199"/>
            <a:ext cx="9144000" cy="6849612"/>
          </a:xfrm>
          <a:prstGeom prst="rect">
            <a:avLst/>
          </a:prstGeom>
          <a:noFill/>
          <a:ln>
            <a:noFill/>
          </a:ln>
        </p:spPr>
      </p:pic>
      <p:pic>
        <p:nvPicPr>
          <p:cNvPr descr="boise_mascot-01.png" id="55" name="Shape 55"/>
          <p:cNvPicPr preferRelativeResize="0"/>
          <p:nvPr/>
        </p:nvPicPr>
        <p:blipFill rotWithShape="1">
          <a:blip r:embed="rId2">
            <a:alphaModFix/>
          </a:blip>
          <a:srcRect b="0" l="0" r="0" t="0"/>
          <a:stretch/>
        </p:blipFill>
        <p:spPr>
          <a:xfrm>
            <a:off x="1537974" y="20195"/>
            <a:ext cx="473840" cy="429486"/>
          </a:xfrm>
          <a:prstGeom prst="rect">
            <a:avLst/>
          </a:prstGeom>
          <a:noFill/>
          <a:ln>
            <a:noFill/>
          </a:ln>
        </p:spPr>
      </p:pic>
      <p:pic>
        <p:nvPicPr>
          <p:cNvPr descr="cmudblogo.png" id="56" name="Shape 56"/>
          <p:cNvPicPr preferRelativeResize="0"/>
          <p:nvPr/>
        </p:nvPicPr>
        <p:blipFill>
          <a:blip r:embed="rId3">
            <a:alphaModFix/>
          </a:blip>
          <a:stretch>
            <a:fillRect/>
          </a:stretch>
        </p:blipFill>
        <p:spPr>
          <a:xfrm>
            <a:off x="2118923" y="20198"/>
            <a:ext cx="2385562" cy="4294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04.jpg"/><Relationship Id="rId4" Type="http://schemas.openxmlformats.org/officeDocument/2006/relationships/image" Target="../media/image03.png"/><Relationship Id="rId5" Type="http://schemas.openxmlformats.org/officeDocument/2006/relationships/image" Target="../media/image24.png"/><Relationship Id="rId6" Type="http://schemas.openxmlformats.org/officeDocument/2006/relationships/image" Target="../media/image0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08.png"/><Relationship Id="rId4" Type="http://schemas.openxmlformats.org/officeDocument/2006/relationships/image" Target="../media/image10.png"/><Relationship Id="rId5" Type="http://schemas.openxmlformats.org/officeDocument/2006/relationships/image" Target="../media/image35.png"/><Relationship Id="rId6"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8.png"/><Relationship Id="rId4" Type="http://schemas.openxmlformats.org/officeDocument/2006/relationships/image" Target="../media/image12.jpg"/><Relationship Id="rId5" Type="http://schemas.openxmlformats.org/officeDocument/2006/relationships/image" Target="../media/image09.png"/><Relationship Id="rId6" Type="http://schemas.openxmlformats.org/officeDocument/2006/relationships/image" Target="../media/image07.png"/><Relationship Id="rId7" Type="http://schemas.openxmlformats.org/officeDocument/2006/relationships/image" Target="../media/image06.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cs.umd.edu/~srijan/wsn" TargetMode="External"/><Relationship Id="rId4" Type="http://schemas.openxmlformats.org/officeDocument/2006/relationships/hyperlink" Target="mailto:srijan@cs.umd.edu" TargetMode="External"/><Relationship Id="rId5" Type="http://schemas.openxmlformats.org/officeDocument/2006/relationships/hyperlink" Target="http://cs.umd.edu/~srijan" TargetMode="External"/><Relationship Id="rId6" Type="http://schemas.openxmlformats.org/officeDocument/2006/relationships/image" Target="../media/image0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1.png"/><Relationship Id="rId13" Type="http://schemas.openxmlformats.org/officeDocument/2006/relationships/image" Target="../media/image27.png"/><Relationship Id="rId12" Type="http://schemas.openxmlformats.org/officeDocument/2006/relationships/image" Target="../media/image22.png"/><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ctrTitle"/>
          </p:nvPr>
        </p:nvSpPr>
        <p:spPr>
          <a:xfrm>
            <a:off x="311700" y="2043550"/>
            <a:ext cx="8520600" cy="1902900"/>
          </a:xfrm>
          <a:prstGeom prst="rect">
            <a:avLst/>
          </a:prstGeom>
        </p:spPr>
        <p:txBody>
          <a:bodyPr anchorCtr="0" anchor="ctr" bIns="91425" lIns="91425" rIns="91425" tIns="91425">
            <a:noAutofit/>
          </a:bodyPr>
          <a:lstStyle/>
          <a:p>
            <a:pPr lvl="0" rtl="0">
              <a:spcBef>
                <a:spcPts val="0"/>
              </a:spcBef>
              <a:buNone/>
            </a:pPr>
            <a:r>
              <a:rPr lang="en">
                <a:solidFill>
                  <a:srgbClr val="B20003"/>
                </a:solidFill>
              </a:rPr>
              <a:t>Edge Weight Prediction in Weighted Signed Networks</a:t>
            </a:r>
          </a:p>
        </p:txBody>
      </p:sp>
      <p:sp>
        <p:nvSpPr>
          <p:cNvPr id="100" name="Shape 100"/>
          <p:cNvSpPr txBox="1"/>
          <p:nvPr>
            <p:ph idx="1" type="subTitle"/>
          </p:nvPr>
        </p:nvSpPr>
        <p:spPr>
          <a:xfrm>
            <a:off x="311700" y="4170875"/>
            <a:ext cx="8368200" cy="1453800"/>
          </a:xfrm>
          <a:prstGeom prst="rect">
            <a:avLst/>
          </a:prstGeom>
        </p:spPr>
        <p:txBody>
          <a:bodyPr anchorCtr="0" anchor="t" bIns="91425" lIns="91425" rIns="91425" tIns="91425">
            <a:noAutofit/>
          </a:bodyPr>
          <a:lstStyle/>
          <a:p>
            <a:pPr lvl="0" algn="l">
              <a:spcBef>
                <a:spcPts val="0"/>
              </a:spcBef>
              <a:buNone/>
            </a:pPr>
            <a:r>
              <a:rPr lang="en" sz="2400" u="sng">
                <a:solidFill>
                  <a:srgbClr val="000000"/>
                </a:solidFill>
              </a:rPr>
              <a:t>Srijan Kumar</a:t>
            </a:r>
            <a:r>
              <a:rPr lang="en" sz="2400">
                <a:solidFill>
                  <a:srgbClr val="000000"/>
                </a:solidFill>
              </a:rPr>
              <a:t>,</a:t>
            </a:r>
            <a:r>
              <a:rPr lang="en" sz="2400">
                <a:solidFill>
                  <a:srgbClr val="000000"/>
                </a:solidFill>
              </a:rPr>
              <a:t> </a:t>
            </a:r>
            <a:r>
              <a:rPr lang="en" sz="2000">
                <a:solidFill>
                  <a:srgbClr val="666666"/>
                </a:solidFill>
              </a:rPr>
              <a:t>Univ. of Maryland</a:t>
            </a:r>
          </a:p>
          <a:p>
            <a:pPr lvl="0" algn="l">
              <a:spcBef>
                <a:spcPts val="0"/>
              </a:spcBef>
              <a:buNone/>
            </a:pPr>
            <a:r>
              <a:rPr lang="en" sz="2400">
                <a:solidFill>
                  <a:srgbClr val="000000"/>
                </a:solidFill>
              </a:rPr>
              <a:t>Francesca Spezzano, </a:t>
            </a:r>
            <a:r>
              <a:rPr lang="en" sz="2000">
                <a:solidFill>
                  <a:srgbClr val="666666"/>
                </a:solidFill>
              </a:rPr>
              <a:t>Boise State Univ.</a:t>
            </a:r>
          </a:p>
          <a:p>
            <a:pPr lvl="0" algn="l">
              <a:spcBef>
                <a:spcPts val="0"/>
              </a:spcBef>
              <a:buNone/>
            </a:pPr>
            <a:r>
              <a:rPr lang="en" sz="2400">
                <a:solidFill>
                  <a:srgbClr val="000000"/>
                </a:solidFill>
              </a:rPr>
              <a:t>V.S. Subrahmanian, </a:t>
            </a:r>
            <a:r>
              <a:rPr lang="en" sz="2000">
                <a:solidFill>
                  <a:srgbClr val="666666"/>
                </a:solidFill>
              </a:rPr>
              <a:t>Univ. of Maryland</a:t>
            </a:r>
          </a:p>
          <a:p>
            <a:pPr lvl="0" rtl="0" algn="l">
              <a:spcBef>
                <a:spcPts val="0"/>
              </a:spcBef>
              <a:buNone/>
            </a:pPr>
            <a:r>
              <a:rPr lang="en" sz="2400">
                <a:solidFill>
                  <a:srgbClr val="000000"/>
                </a:solidFill>
              </a:rPr>
              <a:t>Christos Faloutsos, </a:t>
            </a:r>
            <a:r>
              <a:rPr lang="en" sz="2000">
                <a:solidFill>
                  <a:srgbClr val="666666"/>
                </a:solidFill>
              </a:rPr>
              <a:t>Carnegie Mellon Univ.</a:t>
            </a:r>
          </a:p>
        </p:txBody>
      </p:sp>
      <p:sp>
        <p:nvSpPr>
          <p:cNvPr id="101" name="Shape 101"/>
          <p:cNvSpPr txBox="1"/>
          <p:nvPr>
            <p:ph idx="12" type="sldNum"/>
          </p:nvPr>
        </p:nvSpPr>
        <p:spPr>
          <a:xfrm>
            <a:off x="8472457" y="6217621"/>
            <a:ext cx="548700" cy="524700"/>
          </a:xfrm>
          <a:prstGeom prst="rect">
            <a:avLst/>
          </a:prstGeom>
        </p:spPr>
        <p:txBody>
          <a:bodyPr anchorCtr="0" anchor="ctr" bIns="91425" lIns="91425" rIns="91425" tIns="91425">
            <a:noAutofit/>
          </a:bodyPr>
          <a:lstStyle/>
          <a:p>
            <a:pPr lvl="0" rtl="0">
              <a:spcBef>
                <a:spcPts val="0"/>
              </a:spcBef>
              <a:buClr>
                <a:srgbClr val="000000"/>
              </a:buClr>
              <a:buSzPct val="78571"/>
              <a:buFont typeface="Arial"/>
              <a:buNone/>
            </a:pPr>
            <a:fld id="{00000000-1234-1234-1234-123412341234}" type="slidenum">
              <a:rPr lang="en"/>
              <a:t>‹#›</a:t>
            </a:fld>
          </a:p>
        </p:txBody>
      </p:sp>
      <p:pic>
        <p:nvPicPr>
          <p:cNvPr descr="LOGO_ICDM2016_vdefinitoENRICv03negro.jpg" id="102" name="Shape 102"/>
          <p:cNvPicPr preferRelativeResize="0"/>
          <p:nvPr/>
        </p:nvPicPr>
        <p:blipFill>
          <a:blip r:embed="rId3">
            <a:alphaModFix/>
          </a:blip>
          <a:stretch>
            <a:fillRect/>
          </a:stretch>
        </p:blipFill>
        <p:spPr>
          <a:xfrm>
            <a:off x="2750425" y="623899"/>
            <a:ext cx="3643150" cy="1042824"/>
          </a:xfrm>
          <a:prstGeom prst="rect">
            <a:avLst/>
          </a:prstGeom>
          <a:noFill/>
          <a:ln cap="flat" cmpd="sng" w="9525">
            <a:solidFill>
              <a:srgbClr val="000000"/>
            </a:solidFill>
            <a:prstDash val="solid"/>
            <a:round/>
            <a:headEnd len="med" w="med" type="none"/>
            <a:tailEnd len="med" w="med" type="none"/>
          </a:ln>
        </p:spPr>
      </p:pic>
      <p:pic>
        <p:nvPicPr>
          <p:cNvPr descr="University_of_Maryland_Seal.svg.png" id="103" name="Shape 103"/>
          <p:cNvPicPr preferRelativeResize="0"/>
          <p:nvPr/>
        </p:nvPicPr>
        <p:blipFill>
          <a:blip r:embed="rId4">
            <a:alphaModFix/>
          </a:blip>
          <a:stretch>
            <a:fillRect/>
          </a:stretch>
        </p:blipFill>
        <p:spPr>
          <a:xfrm>
            <a:off x="5513675" y="4409075"/>
            <a:ext cx="1129799" cy="1129799"/>
          </a:xfrm>
          <a:prstGeom prst="rect">
            <a:avLst/>
          </a:prstGeom>
          <a:noFill/>
          <a:ln>
            <a:noFill/>
          </a:ln>
        </p:spPr>
      </p:pic>
      <p:pic>
        <p:nvPicPr>
          <p:cNvPr descr="boise_mascot-01.png" id="104" name="Shape 104"/>
          <p:cNvPicPr preferRelativeResize="0"/>
          <p:nvPr/>
        </p:nvPicPr>
        <p:blipFill rotWithShape="1">
          <a:blip r:embed="rId5">
            <a:alphaModFix/>
          </a:blip>
          <a:srcRect b="0" l="0" r="0" t="0"/>
          <a:stretch/>
        </p:blipFill>
        <p:spPr>
          <a:xfrm>
            <a:off x="6646537" y="4451137"/>
            <a:ext cx="1129799" cy="1129779"/>
          </a:xfrm>
          <a:prstGeom prst="rect">
            <a:avLst/>
          </a:prstGeom>
          <a:noFill/>
          <a:ln>
            <a:noFill/>
          </a:ln>
        </p:spPr>
      </p:pic>
      <p:pic>
        <p:nvPicPr>
          <p:cNvPr descr="1024px-Carnegie_Mellon_University_seal.svg.png" id="105" name="Shape 105"/>
          <p:cNvPicPr preferRelativeResize="0"/>
          <p:nvPr/>
        </p:nvPicPr>
        <p:blipFill>
          <a:blip r:embed="rId6">
            <a:alphaModFix/>
          </a:blip>
          <a:stretch>
            <a:fillRect/>
          </a:stretch>
        </p:blipFill>
        <p:spPr>
          <a:xfrm>
            <a:off x="7779400" y="4409062"/>
            <a:ext cx="1213923" cy="12139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ph type="ctrTitle"/>
          </p:nvPr>
        </p:nvSpPr>
        <p:spPr>
          <a:xfrm>
            <a:off x="311700" y="3048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Initialization: All Fair and All Good</a:t>
            </a:r>
          </a:p>
        </p:txBody>
      </p:sp>
      <p:sp>
        <p:nvSpPr>
          <p:cNvPr id="336" name="Shape 336"/>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
              <a:t>‹#›</a:t>
            </a:fld>
          </a:p>
        </p:txBody>
      </p:sp>
      <p:pic>
        <p:nvPicPr>
          <p:cNvPr descr="devil7.png" id="337" name="Shape 337"/>
          <p:cNvPicPr preferRelativeResize="0"/>
          <p:nvPr/>
        </p:nvPicPr>
        <p:blipFill>
          <a:blip r:embed="rId3">
            <a:alphaModFix/>
          </a:blip>
          <a:stretch>
            <a:fillRect/>
          </a:stretch>
        </p:blipFill>
        <p:spPr>
          <a:xfrm>
            <a:off x="1341274" y="1394025"/>
            <a:ext cx="1098468" cy="1096973"/>
          </a:xfrm>
          <a:prstGeom prst="rect">
            <a:avLst/>
          </a:prstGeom>
          <a:noFill/>
          <a:ln>
            <a:noFill/>
          </a:ln>
        </p:spPr>
      </p:pic>
      <p:pic>
        <p:nvPicPr>
          <p:cNvPr descr="face-angel-md.png" id="338" name="Shape 338"/>
          <p:cNvPicPr preferRelativeResize="0"/>
          <p:nvPr/>
        </p:nvPicPr>
        <p:blipFill>
          <a:blip r:embed="rId4">
            <a:alphaModFix/>
          </a:blip>
          <a:stretch>
            <a:fillRect/>
          </a:stretch>
        </p:blipFill>
        <p:spPr>
          <a:xfrm>
            <a:off x="1421424" y="2961150"/>
            <a:ext cx="938174" cy="936915"/>
          </a:xfrm>
          <a:prstGeom prst="rect">
            <a:avLst/>
          </a:prstGeom>
          <a:noFill/>
          <a:ln>
            <a:noFill/>
          </a:ln>
        </p:spPr>
      </p:pic>
      <p:pic>
        <p:nvPicPr>
          <p:cNvPr descr="face-angel-md.png" id="339" name="Shape 339"/>
          <p:cNvPicPr preferRelativeResize="0"/>
          <p:nvPr/>
        </p:nvPicPr>
        <p:blipFill>
          <a:blip r:embed="rId4">
            <a:alphaModFix/>
          </a:blip>
          <a:stretch>
            <a:fillRect/>
          </a:stretch>
        </p:blipFill>
        <p:spPr>
          <a:xfrm>
            <a:off x="1421424" y="4618637"/>
            <a:ext cx="938174" cy="936915"/>
          </a:xfrm>
          <a:prstGeom prst="rect">
            <a:avLst/>
          </a:prstGeom>
          <a:noFill/>
          <a:ln>
            <a:noFill/>
          </a:ln>
        </p:spPr>
      </p:pic>
      <p:pic>
        <p:nvPicPr>
          <p:cNvPr descr="face-angel-md.png" id="340" name="Shape 340"/>
          <p:cNvPicPr preferRelativeResize="0"/>
          <p:nvPr/>
        </p:nvPicPr>
        <p:blipFill>
          <a:blip r:embed="rId4">
            <a:alphaModFix/>
          </a:blip>
          <a:stretch>
            <a:fillRect/>
          </a:stretch>
        </p:blipFill>
        <p:spPr>
          <a:xfrm>
            <a:off x="6798924" y="1474050"/>
            <a:ext cx="938174" cy="936915"/>
          </a:xfrm>
          <a:prstGeom prst="rect">
            <a:avLst/>
          </a:prstGeom>
          <a:noFill/>
          <a:ln>
            <a:noFill/>
          </a:ln>
        </p:spPr>
      </p:pic>
      <p:pic>
        <p:nvPicPr>
          <p:cNvPr descr="face-angel-md.png" id="341" name="Shape 341"/>
          <p:cNvPicPr preferRelativeResize="0"/>
          <p:nvPr/>
        </p:nvPicPr>
        <p:blipFill>
          <a:blip r:embed="rId4">
            <a:alphaModFix/>
          </a:blip>
          <a:stretch>
            <a:fillRect/>
          </a:stretch>
        </p:blipFill>
        <p:spPr>
          <a:xfrm>
            <a:off x="6740199" y="2961150"/>
            <a:ext cx="938174" cy="936915"/>
          </a:xfrm>
          <a:prstGeom prst="rect">
            <a:avLst/>
          </a:prstGeom>
          <a:noFill/>
          <a:ln>
            <a:noFill/>
          </a:ln>
        </p:spPr>
      </p:pic>
      <p:pic>
        <p:nvPicPr>
          <p:cNvPr descr="face-angel-md.png" id="342" name="Shape 342"/>
          <p:cNvPicPr preferRelativeResize="0"/>
          <p:nvPr/>
        </p:nvPicPr>
        <p:blipFill>
          <a:blip r:embed="rId4">
            <a:alphaModFix/>
          </a:blip>
          <a:stretch>
            <a:fillRect/>
          </a:stretch>
        </p:blipFill>
        <p:spPr>
          <a:xfrm>
            <a:off x="6740099" y="4618637"/>
            <a:ext cx="938174" cy="936915"/>
          </a:xfrm>
          <a:prstGeom prst="rect">
            <a:avLst/>
          </a:prstGeom>
          <a:noFill/>
          <a:ln>
            <a:noFill/>
          </a:ln>
        </p:spPr>
      </p:pic>
      <p:cxnSp>
        <p:nvCxnSpPr>
          <p:cNvPr id="343" name="Shape 343"/>
          <p:cNvCxnSpPr>
            <a:stCxn id="337" idx="3"/>
            <a:endCxn id="344" idx="1"/>
          </p:cNvCxnSpPr>
          <p:nvPr/>
        </p:nvCxnSpPr>
        <p:spPr>
          <a:xfrm>
            <a:off x="2439742" y="1942512"/>
            <a:ext cx="1826700" cy="160200"/>
          </a:xfrm>
          <a:prstGeom prst="straightConnector1">
            <a:avLst/>
          </a:prstGeom>
          <a:noFill/>
          <a:ln cap="flat" cmpd="sng" w="28575">
            <a:solidFill>
              <a:srgbClr val="FF0000"/>
            </a:solidFill>
            <a:prstDash val="dash"/>
            <a:round/>
            <a:headEnd len="lg" w="lg" type="none"/>
            <a:tailEnd len="lg" w="lg" type="stealth"/>
          </a:ln>
        </p:spPr>
      </p:cxnSp>
      <p:cxnSp>
        <p:nvCxnSpPr>
          <p:cNvPr id="345" name="Shape 345"/>
          <p:cNvCxnSpPr>
            <a:stCxn id="337" idx="3"/>
            <a:endCxn id="346" idx="1"/>
          </p:cNvCxnSpPr>
          <p:nvPr/>
        </p:nvCxnSpPr>
        <p:spPr>
          <a:xfrm>
            <a:off x="2439742" y="1942512"/>
            <a:ext cx="1826700" cy="1487099"/>
          </a:xfrm>
          <a:prstGeom prst="straightConnector1">
            <a:avLst/>
          </a:prstGeom>
          <a:noFill/>
          <a:ln cap="flat" cmpd="sng" w="28575">
            <a:solidFill>
              <a:srgbClr val="FF0000"/>
            </a:solidFill>
            <a:prstDash val="dash"/>
            <a:round/>
            <a:headEnd len="lg" w="lg" type="none"/>
            <a:tailEnd len="lg" w="lg" type="stealth"/>
          </a:ln>
        </p:spPr>
      </p:cxnSp>
      <p:cxnSp>
        <p:nvCxnSpPr>
          <p:cNvPr id="347" name="Shape 347"/>
          <p:cNvCxnSpPr>
            <a:stCxn id="337" idx="3"/>
            <a:endCxn id="348" idx="1"/>
          </p:cNvCxnSpPr>
          <p:nvPr/>
        </p:nvCxnSpPr>
        <p:spPr>
          <a:xfrm>
            <a:off x="2439742" y="1942511"/>
            <a:ext cx="1826700" cy="2871299"/>
          </a:xfrm>
          <a:prstGeom prst="straightConnector1">
            <a:avLst/>
          </a:prstGeom>
          <a:noFill/>
          <a:ln cap="flat" cmpd="sng" w="28575">
            <a:solidFill>
              <a:srgbClr val="274E13"/>
            </a:solidFill>
            <a:prstDash val="solid"/>
            <a:round/>
            <a:headEnd len="lg" w="lg" type="none"/>
            <a:tailEnd len="lg" w="lg" type="stealth"/>
          </a:ln>
        </p:spPr>
      </p:cxnSp>
      <p:cxnSp>
        <p:nvCxnSpPr>
          <p:cNvPr id="349" name="Shape 349"/>
          <p:cNvCxnSpPr>
            <a:stCxn id="338" idx="3"/>
            <a:endCxn id="348" idx="1"/>
          </p:cNvCxnSpPr>
          <p:nvPr/>
        </p:nvCxnSpPr>
        <p:spPr>
          <a:xfrm>
            <a:off x="2359599" y="3429607"/>
            <a:ext cx="1906800" cy="1384200"/>
          </a:xfrm>
          <a:prstGeom prst="straightConnector1">
            <a:avLst/>
          </a:prstGeom>
          <a:noFill/>
          <a:ln cap="flat" cmpd="sng" w="28575">
            <a:solidFill>
              <a:srgbClr val="FF0000"/>
            </a:solidFill>
            <a:prstDash val="dash"/>
            <a:round/>
            <a:headEnd len="lg" w="lg" type="none"/>
            <a:tailEnd len="lg" w="lg" type="stealth"/>
          </a:ln>
        </p:spPr>
      </p:cxnSp>
      <p:cxnSp>
        <p:nvCxnSpPr>
          <p:cNvPr id="350" name="Shape 350"/>
          <p:cNvCxnSpPr>
            <a:stCxn id="340" idx="1"/>
            <a:endCxn id="348" idx="3"/>
          </p:cNvCxnSpPr>
          <p:nvPr/>
        </p:nvCxnSpPr>
        <p:spPr>
          <a:xfrm flipH="1">
            <a:off x="5204724" y="1942507"/>
            <a:ext cx="1594200" cy="2871300"/>
          </a:xfrm>
          <a:prstGeom prst="straightConnector1">
            <a:avLst/>
          </a:prstGeom>
          <a:noFill/>
          <a:ln cap="flat" cmpd="sng" w="28575">
            <a:solidFill>
              <a:srgbClr val="FF0000"/>
            </a:solidFill>
            <a:prstDash val="dash"/>
            <a:round/>
            <a:headEnd len="lg" w="lg" type="none"/>
            <a:tailEnd len="lg" w="lg" type="stealth"/>
          </a:ln>
        </p:spPr>
      </p:cxnSp>
      <p:cxnSp>
        <p:nvCxnSpPr>
          <p:cNvPr id="351" name="Shape 351"/>
          <p:cNvCxnSpPr>
            <a:stCxn id="341" idx="1"/>
            <a:endCxn id="348" idx="3"/>
          </p:cNvCxnSpPr>
          <p:nvPr/>
        </p:nvCxnSpPr>
        <p:spPr>
          <a:xfrm flipH="1">
            <a:off x="5204499" y="3429607"/>
            <a:ext cx="1535700" cy="1384200"/>
          </a:xfrm>
          <a:prstGeom prst="straightConnector1">
            <a:avLst/>
          </a:prstGeom>
          <a:noFill/>
          <a:ln cap="flat" cmpd="sng" w="28575">
            <a:solidFill>
              <a:srgbClr val="FF0000"/>
            </a:solidFill>
            <a:prstDash val="dash"/>
            <a:round/>
            <a:headEnd len="lg" w="lg" type="none"/>
            <a:tailEnd len="lg" w="lg" type="stealth"/>
          </a:ln>
        </p:spPr>
      </p:cxnSp>
      <p:cxnSp>
        <p:nvCxnSpPr>
          <p:cNvPr id="352" name="Shape 352"/>
          <p:cNvCxnSpPr>
            <a:stCxn id="342" idx="1"/>
            <a:endCxn id="348" idx="3"/>
          </p:cNvCxnSpPr>
          <p:nvPr/>
        </p:nvCxnSpPr>
        <p:spPr>
          <a:xfrm rot="10800000">
            <a:off x="5204699" y="4813795"/>
            <a:ext cx="1535400" cy="273300"/>
          </a:xfrm>
          <a:prstGeom prst="straightConnector1">
            <a:avLst/>
          </a:prstGeom>
          <a:noFill/>
          <a:ln cap="flat" cmpd="sng" w="28575">
            <a:solidFill>
              <a:srgbClr val="FF0000"/>
            </a:solidFill>
            <a:prstDash val="dash"/>
            <a:round/>
            <a:headEnd len="lg" w="lg" type="none"/>
            <a:tailEnd len="lg" w="lg" type="stealth"/>
          </a:ln>
        </p:spPr>
      </p:cxnSp>
      <p:cxnSp>
        <p:nvCxnSpPr>
          <p:cNvPr id="353" name="Shape 353"/>
          <p:cNvCxnSpPr>
            <a:stCxn id="339" idx="3"/>
            <a:endCxn id="348" idx="1"/>
          </p:cNvCxnSpPr>
          <p:nvPr/>
        </p:nvCxnSpPr>
        <p:spPr>
          <a:xfrm flipH="1" rot="10800000">
            <a:off x="2359599" y="4813795"/>
            <a:ext cx="1906800" cy="273300"/>
          </a:xfrm>
          <a:prstGeom prst="straightConnector1">
            <a:avLst/>
          </a:prstGeom>
          <a:noFill/>
          <a:ln cap="flat" cmpd="sng" w="28575">
            <a:solidFill>
              <a:srgbClr val="FF0000"/>
            </a:solidFill>
            <a:prstDash val="dash"/>
            <a:round/>
            <a:headEnd len="lg" w="lg" type="none"/>
            <a:tailEnd len="lg" w="lg" type="stealth"/>
          </a:ln>
        </p:spPr>
      </p:cxnSp>
      <p:cxnSp>
        <p:nvCxnSpPr>
          <p:cNvPr id="354" name="Shape 354"/>
          <p:cNvCxnSpPr>
            <a:stCxn id="340" idx="1"/>
            <a:endCxn id="344" idx="3"/>
          </p:cNvCxnSpPr>
          <p:nvPr/>
        </p:nvCxnSpPr>
        <p:spPr>
          <a:xfrm flipH="1">
            <a:off x="5204724" y="1942507"/>
            <a:ext cx="1594200" cy="160200"/>
          </a:xfrm>
          <a:prstGeom prst="straightConnector1">
            <a:avLst/>
          </a:prstGeom>
          <a:noFill/>
          <a:ln cap="flat" cmpd="sng" w="28575">
            <a:solidFill>
              <a:srgbClr val="274E13"/>
            </a:solidFill>
            <a:prstDash val="solid"/>
            <a:round/>
            <a:headEnd len="lg" w="lg" type="none"/>
            <a:tailEnd len="lg" w="lg" type="stealth"/>
          </a:ln>
        </p:spPr>
      </p:cxnSp>
      <p:cxnSp>
        <p:nvCxnSpPr>
          <p:cNvPr id="355" name="Shape 355"/>
          <p:cNvCxnSpPr>
            <a:stCxn id="341" idx="1"/>
            <a:endCxn id="344" idx="3"/>
          </p:cNvCxnSpPr>
          <p:nvPr/>
        </p:nvCxnSpPr>
        <p:spPr>
          <a:xfrm rot="10800000">
            <a:off x="5204499" y="2102707"/>
            <a:ext cx="1535700" cy="1326900"/>
          </a:xfrm>
          <a:prstGeom prst="straightConnector1">
            <a:avLst/>
          </a:prstGeom>
          <a:noFill/>
          <a:ln cap="flat" cmpd="sng" w="28575">
            <a:solidFill>
              <a:srgbClr val="274E13"/>
            </a:solidFill>
            <a:prstDash val="solid"/>
            <a:round/>
            <a:headEnd len="lg" w="lg" type="none"/>
            <a:tailEnd len="lg" w="lg" type="stealth"/>
          </a:ln>
        </p:spPr>
      </p:cxnSp>
      <p:cxnSp>
        <p:nvCxnSpPr>
          <p:cNvPr id="356" name="Shape 356"/>
          <p:cNvCxnSpPr>
            <a:stCxn id="342" idx="1"/>
            <a:endCxn id="344" idx="3"/>
          </p:cNvCxnSpPr>
          <p:nvPr/>
        </p:nvCxnSpPr>
        <p:spPr>
          <a:xfrm rot="10800000">
            <a:off x="5204699" y="2102695"/>
            <a:ext cx="1535400" cy="2984400"/>
          </a:xfrm>
          <a:prstGeom prst="straightConnector1">
            <a:avLst/>
          </a:prstGeom>
          <a:noFill/>
          <a:ln cap="flat" cmpd="sng" w="28575">
            <a:solidFill>
              <a:srgbClr val="274E13"/>
            </a:solidFill>
            <a:prstDash val="solid"/>
            <a:round/>
            <a:headEnd len="lg" w="lg" type="none"/>
            <a:tailEnd len="lg" w="lg" type="stealth"/>
          </a:ln>
        </p:spPr>
      </p:cxnSp>
      <p:cxnSp>
        <p:nvCxnSpPr>
          <p:cNvPr id="357" name="Shape 357"/>
          <p:cNvCxnSpPr>
            <a:stCxn id="340" idx="1"/>
            <a:endCxn id="346" idx="3"/>
          </p:cNvCxnSpPr>
          <p:nvPr/>
        </p:nvCxnSpPr>
        <p:spPr>
          <a:xfrm flipH="1">
            <a:off x="5204724" y="1942507"/>
            <a:ext cx="1594200" cy="1487100"/>
          </a:xfrm>
          <a:prstGeom prst="straightConnector1">
            <a:avLst/>
          </a:prstGeom>
          <a:noFill/>
          <a:ln cap="flat" cmpd="sng" w="28575">
            <a:solidFill>
              <a:srgbClr val="274E13"/>
            </a:solidFill>
            <a:prstDash val="solid"/>
            <a:round/>
            <a:headEnd len="lg" w="lg" type="none"/>
            <a:tailEnd len="lg" w="lg" type="stealth"/>
          </a:ln>
        </p:spPr>
      </p:cxnSp>
      <p:cxnSp>
        <p:nvCxnSpPr>
          <p:cNvPr id="358" name="Shape 358"/>
          <p:cNvCxnSpPr>
            <a:stCxn id="341" idx="1"/>
            <a:endCxn id="346" idx="3"/>
          </p:cNvCxnSpPr>
          <p:nvPr/>
        </p:nvCxnSpPr>
        <p:spPr>
          <a:xfrm rot="10800000">
            <a:off x="5204499" y="3429607"/>
            <a:ext cx="1535700" cy="0"/>
          </a:xfrm>
          <a:prstGeom prst="straightConnector1">
            <a:avLst/>
          </a:prstGeom>
          <a:noFill/>
          <a:ln cap="flat" cmpd="sng" w="28575">
            <a:solidFill>
              <a:srgbClr val="274E13"/>
            </a:solidFill>
            <a:prstDash val="solid"/>
            <a:round/>
            <a:headEnd len="lg" w="lg" type="none"/>
            <a:tailEnd len="lg" w="lg" type="stealth"/>
          </a:ln>
        </p:spPr>
      </p:cxnSp>
      <p:cxnSp>
        <p:nvCxnSpPr>
          <p:cNvPr id="359" name="Shape 359"/>
          <p:cNvCxnSpPr>
            <a:stCxn id="342" idx="1"/>
            <a:endCxn id="346" idx="3"/>
          </p:cNvCxnSpPr>
          <p:nvPr/>
        </p:nvCxnSpPr>
        <p:spPr>
          <a:xfrm rot="10800000">
            <a:off x="5204699" y="3429595"/>
            <a:ext cx="1535400" cy="1657500"/>
          </a:xfrm>
          <a:prstGeom prst="straightConnector1">
            <a:avLst/>
          </a:prstGeom>
          <a:noFill/>
          <a:ln cap="flat" cmpd="sng" w="28575">
            <a:solidFill>
              <a:srgbClr val="274E13"/>
            </a:solidFill>
            <a:prstDash val="solid"/>
            <a:round/>
            <a:headEnd len="lg" w="lg" type="none"/>
            <a:tailEnd len="lg" w="lg" type="stealth"/>
          </a:ln>
        </p:spPr>
      </p:cxnSp>
      <p:cxnSp>
        <p:nvCxnSpPr>
          <p:cNvPr id="360" name="Shape 360"/>
          <p:cNvCxnSpPr>
            <a:stCxn id="338" idx="3"/>
            <a:endCxn id="344" idx="1"/>
          </p:cNvCxnSpPr>
          <p:nvPr/>
        </p:nvCxnSpPr>
        <p:spPr>
          <a:xfrm flipH="1" rot="10800000">
            <a:off x="2359599" y="2102707"/>
            <a:ext cx="1906800" cy="1326900"/>
          </a:xfrm>
          <a:prstGeom prst="straightConnector1">
            <a:avLst/>
          </a:prstGeom>
          <a:noFill/>
          <a:ln cap="flat" cmpd="sng" w="28575">
            <a:solidFill>
              <a:srgbClr val="274E13"/>
            </a:solidFill>
            <a:prstDash val="solid"/>
            <a:round/>
            <a:headEnd len="lg" w="lg" type="none"/>
            <a:tailEnd len="lg" w="lg" type="stealth"/>
          </a:ln>
        </p:spPr>
      </p:cxnSp>
      <p:cxnSp>
        <p:nvCxnSpPr>
          <p:cNvPr id="361" name="Shape 361"/>
          <p:cNvCxnSpPr>
            <a:stCxn id="338" idx="3"/>
            <a:endCxn id="346" idx="1"/>
          </p:cNvCxnSpPr>
          <p:nvPr/>
        </p:nvCxnSpPr>
        <p:spPr>
          <a:xfrm>
            <a:off x="2359599" y="3429607"/>
            <a:ext cx="1906800" cy="0"/>
          </a:xfrm>
          <a:prstGeom prst="straightConnector1">
            <a:avLst/>
          </a:prstGeom>
          <a:noFill/>
          <a:ln cap="flat" cmpd="sng" w="28575">
            <a:solidFill>
              <a:srgbClr val="274E13"/>
            </a:solidFill>
            <a:prstDash val="solid"/>
            <a:round/>
            <a:headEnd len="lg" w="lg" type="none"/>
            <a:tailEnd len="lg" w="lg" type="stealth"/>
          </a:ln>
        </p:spPr>
      </p:cxnSp>
      <p:cxnSp>
        <p:nvCxnSpPr>
          <p:cNvPr id="362" name="Shape 362"/>
          <p:cNvCxnSpPr>
            <a:stCxn id="339" idx="3"/>
            <a:endCxn id="344" idx="1"/>
          </p:cNvCxnSpPr>
          <p:nvPr/>
        </p:nvCxnSpPr>
        <p:spPr>
          <a:xfrm flipH="1" rot="10800000">
            <a:off x="2359599" y="2102695"/>
            <a:ext cx="1906800" cy="2984400"/>
          </a:xfrm>
          <a:prstGeom prst="straightConnector1">
            <a:avLst/>
          </a:prstGeom>
          <a:noFill/>
          <a:ln cap="flat" cmpd="sng" w="28575">
            <a:solidFill>
              <a:srgbClr val="274E13"/>
            </a:solidFill>
            <a:prstDash val="solid"/>
            <a:round/>
            <a:headEnd len="lg" w="lg" type="none"/>
            <a:tailEnd len="lg" w="lg" type="stealth"/>
          </a:ln>
        </p:spPr>
      </p:cxnSp>
      <p:cxnSp>
        <p:nvCxnSpPr>
          <p:cNvPr id="363" name="Shape 363"/>
          <p:cNvCxnSpPr>
            <a:stCxn id="339" idx="3"/>
            <a:endCxn id="346" idx="1"/>
          </p:cNvCxnSpPr>
          <p:nvPr/>
        </p:nvCxnSpPr>
        <p:spPr>
          <a:xfrm flipH="1" rot="10800000">
            <a:off x="2359599" y="3429595"/>
            <a:ext cx="1906800" cy="1657500"/>
          </a:xfrm>
          <a:prstGeom prst="straightConnector1">
            <a:avLst/>
          </a:prstGeom>
          <a:noFill/>
          <a:ln cap="flat" cmpd="sng" w="28575">
            <a:solidFill>
              <a:srgbClr val="274E13"/>
            </a:solidFill>
            <a:prstDash val="solid"/>
            <a:round/>
            <a:headEnd len="lg" w="lg" type="none"/>
            <a:tailEnd len="lg" w="lg" type="stealth"/>
          </a:ln>
        </p:spPr>
      </p:cxnSp>
      <p:sp>
        <p:nvSpPr>
          <p:cNvPr id="364" name="Shape 364"/>
          <p:cNvSpPr txBox="1"/>
          <p:nvPr/>
        </p:nvSpPr>
        <p:spPr>
          <a:xfrm>
            <a:off x="3967812" y="5425475"/>
            <a:ext cx="1535400" cy="732300"/>
          </a:xfrm>
          <a:prstGeom prst="rect">
            <a:avLst/>
          </a:prstGeom>
          <a:noFill/>
          <a:ln>
            <a:noFill/>
          </a:ln>
        </p:spPr>
        <p:txBody>
          <a:bodyPr anchorCtr="0" anchor="t" bIns="91425" lIns="91425" rIns="91425" tIns="91425">
            <a:noAutofit/>
          </a:bodyPr>
          <a:lstStyle/>
          <a:p>
            <a:pPr lvl="0" rtl="0" algn="ctr">
              <a:spcBef>
                <a:spcPts val="0"/>
              </a:spcBef>
              <a:buNone/>
            </a:pPr>
            <a:r>
              <a:rPr lang="en" sz="2000"/>
              <a:t>g</a:t>
            </a:r>
            <a:r>
              <a:rPr lang="en" sz="2000"/>
              <a:t>(v) = 1</a:t>
            </a:r>
          </a:p>
        </p:txBody>
      </p:sp>
      <p:sp>
        <p:nvSpPr>
          <p:cNvPr id="365" name="Shape 365"/>
          <p:cNvSpPr txBox="1"/>
          <p:nvPr/>
        </p:nvSpPr>
        <p:spPr>
          <a:xfrm>
            <a:off x="3967800" y="3898600"/>
            <a:ext cx="1535400" cy="732300"/>
          </a:xfrm>
          <a:prstGeom prst="rect">
            <a:avLst/>
          </a:prstGeom>
          <a:noFill/>
          <a:ln>
            <a:noFill/>
          </a:ln>
        </p:spPr>
        <p:txBody>
          <a:bodyPr anchorCtr="0" anchor="t" bIns="91425" lIns="91425" rIns="91425" tIns="91425">
            <a:noAutofit/>
          </a:bodyPr>
          <a:lstStyle/>
          <a:p>
            <a:pPr lvl="0" rtl="0" algn="ctr">
              <a:spcBef>
                <a:spcPts val="0"/>
              </a:spcBef>
              <a:buNone/>
            </a:pPr>
            <a:r>
              <a:rPr lang="en" sz="2000"/>
              <a:t>g</a:t>
            </a:r>
            <a:r>
              <a:rPr lang="en" sz="2000"/>
              <a:t>(v) = 1</a:t>
            </a:r>
          </a:p>
        </p:txBody>
      </p:sp>
      <p:sp>
        <p:nvSpPr>
          <p:cNvPr id="366" name="Shape 366"/>
          <p:cNvSpPr txBox="1"/>
          <p:nvPr/>
        </p:nvSpPr>
        <p:spPr>
          <a:xfrm>
            <a:off x="3967787" y="2634487"/>
            <a:ext cx="1535400" cy="732300"/>
          </a:xfrm>
          <a:prstGeom prst="rect">
            <a:avLst/>
          </a:prstGeom>
          <a:noFill/>
          <a:ln>
            <a:noFill/>
          </a:ln>
        </p:spPr>
        <p:txBody>
          <a:bodyPr anchorCtr="0" anchor="t" bIns="91425" lIns="91425" rIns="91425" tIns="91425">
            <a:noAutofit/>
          </a:bodyPr>
          <a:lstStyle/>
          <a:p>
            <a:pPr lvl="0" rtl="0" algn="ctr">
              <a:spcBef>
                <a:spcPts val="0"/>
              </a:spcBef>
              <a:buNone/>
            </a:pPr>
            <a:r>
              <a:rPr lang="en" sz="2000"/>
              <a:t>g</a:t>
            </a:r>
            <a:r>
              <a:rPr lang="en" sz="2000"/>
              <a:t>(v) = 1</a:t>
            </a:r>
          </a:p>
        </p:txBody>
      </p:sp>
      <p:sp>
        <p:nvSpPr>
          <p:cNvPr id="367" name="Shape 367"/>
          <p:cNvSpPr txBox="1"/>
          <p:nvPr/>
        </p:nvSpPr>
        <p:spPr>
          <a:xfrm>
            <a:off x="1122800" y="56319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sp>
        <p:nvSpPr>
          <p:cNvPr id="368" name="Shape 368"/>
          <p:cNvSpPr txBox="1"/>
          <p:nvPr/>
        </p:nvSpPr>
        <p:spPr>
          <a:xfrm>
            <a:off x="1122662" y="388485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sp>
        <p:nvSpPr>
          <p:cNvPr id="369" name="Shape 369"/>
          <p:cNvSpPr txBox="1"/>
          <p:nvPr/>
        </p:nvSpPr>
        <p:spPr>
          <a:xfrm>
            <a:off x="1122662" y="24492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sp>
        <p:nvSpPr>
          <p:cNvPr id="370" name="Shape 370"/>
          <p:cNvSpPr txBox="1"/>
          <p:nvPr/>
        </p:nvSpPr>
        <p:spPr>
          <a:xfrm>
            <a:off x="6441337" y="56319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sp>
        <p:nvSpPr>
          <p:cNvPr id="371" name="Shape 371"/>
          <p:cNvSpPr txBox="1"/>
          <p:nvPr/>
        </p:nvSpPr>
        <p:spPr>
          <a:xfrm>
            <a:off x="6441437" y="38986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sp>
        <p:nvSpPr>
          <p:cNvPr id="372" name="Shape 372"/>
          <p:cNvSpPr txBox="1"/>
          <p:nvPr/>
        </p:nvSpPr>
        <p:spPr>
          <a:xfrm>
            <a:off x="6500162" y="2410975"/>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pic>
        <p:nvPicPr>
          <p:cNvPr descr="face-angel-md.png" id="373" name="Shape 373"/>
          <p:cNvPicPr preferRelativeResize="0"/>
          <p:nvPr/>
        </p:nvPicPr>
        <p:blipFill>
          <a:blip r:embed="rId4">
            <a:alphaModFix/>
          </a:blip>
          <a:stretch>
            <a:fillRect/>
          </a:stretch>
        </p:blipFill>
        <p:spPr>
          <a:xfrm>
            <a:off x="4266424" y="1697575"/>
            <a:ext cx="938174" cy="936915"/>
          </a:xfrm>
          <a:prstGeom prst="rect">
            <a:avLst/>
          </a:prstGeom>
          <a:noFill/>
          <a:ln>
            <a:noFill/>
          </a:ln>
        </p:spPr>
      </p:pic>
      <p:pic>
        <p:nvPicPr>
          <p:cNvPr descr="face-angel-md.png" id="374" name="Shape 374"/>
          <p:cNvPicPr preferRelativeResize="0"/>
          <p:nvPr/>
        </p:nvPicPr>
        <p:blipFill>
          <a:blip r:embed="rId4">
            <a:alphaModFix/>
          </a:blip>
          <a:stretch>
            <a:fillRect/>
          </a:stretch>
        </p:blipFill>
        <p:spPr>
          <a:xfrm>
            <a:off x="4266437" y="3091987"/>
            <a:ext cx="938174" cy="936915"/>
          </a:xfrm>
          <a:prstGeom prst="rect">
            <a:avLst/>
          </a:prstGeom>
          <a:noFill/>
          <a:ln>
            <a:noFill/>
          </a:ln>
        </p:spPr>
      </p:pic>
      <p:pic>
        <p:nvPicPr>
          <p:cNvPr descr="devil7.png" id="375" name="Shape 375"/>
          <p:cNvPicPr preferRelativeResize="0"/>
          <p:nvPr/>
        </p:nvPicPr>
        <p:blipFill>
          <a:blip r:embed="rId3">
            <a:alphaModFix/>
          </a:blip>
          <a:stretch>
            <a:fillRect/>
          </a:stretch>
        </p:blipFill>
        <p:spPr>
          <a:xfrm>
            <a:off x="4266424" y="4353300"/>
            <a:ext cx="1098468" cy="10969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type="ctrTitle"/>
          </p:nvPr>
        </p:nvSpPr>
        <p:spPr>
          <a:xfrm>
            <a:off x="311700" y="2286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Updating Goodness - Iteration 1</a:t>
            </a:r>
          </a:p>
        </p:txBody>
      </p:sp>
      <p:sp>
        <p:nvSpPr>
          <p:cNvPr id="381" name="Shape 381"/>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
              <a:t>‹#›</a:t>
            </a:fld>
          </a:p>
        </p:txBody>
      </p:sp>
      <p:pic>
        <p:nvPicPr>
          <p:cNvPr descr="devil7.png" id="382" name="Shape 382"/>
          <p:cNvPicPr preferRelativeResize="0"/>
          <p:nvPr/>
        </p:nvPicPr>
        <p:blipFill>
          <a:blip r:embed="rId3">
            <a:alphaModFix/>
          </a:blip>
          <a:stretch>
            <a:fillRect/>
          </a:stretch>
        </p:blipFill>
        <p:spPr>
          <a:xfrm>
            <a:off x="1341274" y="1394025"/>
            <a:ext cx="1098468" cy="1096973"/>
          </a:xfrm>
          <a:prstGeom prst="rect">
            <a:avLst/>
          </a:prstGeom>
          <a:noFill/>
          <a:ln>
            <a:noFill/>
          </a:ln>
        </p:spPr>
      </p:pic>
      <p:pic>
        <p:nvPicPr>
          <p:cNvPr descr="face-angel-md.png" id="383" name="Shape 383"/>
          <p:cNvPicPr preferRelativeResize="0"/>
          <p:nvPr/>
        </p:nvPicPr>
        <p:blipFill>
          <a:blip r:embed="rId4">
            <a:alphaModFix/>
          </a:blip>
          <a:stretch>
            <a:fillRect/>
          </a:stretch>
        </p:blipFill>
        <p:spPr>
          <a:xfrm>
            <a:off x="1421424" y="2961150"/>
            <a:ext cx="938174" cy="936915"/>
          </a:xfrm>
          <a:prstGeom prst="rect">
            <a:avLst/>
          </a:prstGeom>
          <a:noFill/>
          <a:ln>
            <a:noFill/>
          </a:ln>
        </p:spPr>
      </p:pic>
      <p:pic>
        <p:nvPicPr>
          <p:cNvPr descr="face-angel-md.png" id="384" name="Shape 384"/>
          <p:cNvPicPr preferRelativeResize="0"/>
          <p:nvPr/>
        </p:nvPicPr>
        <p:blipFill>
          <a:blip r:embed="rId4">
            <a:alphaModFix/>
          </a:blip>
          <a:stretch>
            <a:fillRect/>
          </a:stretch>
        </p:blipFill>
        <p:spPr>
          <a:xfrm>
            <a:off x="1421424" y="4618637"/>
            <a:ext cx="938174" cy="936915"/>
          </a:xfrm>
          <a:prstGeom prst="rect">
            <a:avLst/>
          </a:prstGeom>
          <a:noFill/>
          <a:ln>
            <a:noFill/>
          </a:ln>
        </p:spPr>
      </p:pic>
      <p:pic>
        <p:nvPicPr>
          <p:cNvPr descr="face-angel-md.png" id="385" name="Shape 385"/>
          <p:cNvPicPr preferRelativeResize="0"/>
          <p:nvPr/>
        </p:nvPicPr>
        <p:blipFill>
          <a:blip r:embed="rId4">
            <a:alphaModFix/>
          </a:blip>
          <a:stretch>
            <a:fillRect/>
          </a:stretch>
        </p:blipFill>
        <p:spPr>
          <a:xfrm>
            <a:off x="6798924" y="1474050"/>
            <a:ext cx="938174" cy="936915"/>
          </a:xfrm>
          <a:prstGeom prst="rect">
            <a:avLst/>
          </a:prstGeom>
          <a:noFill/>
          <a:ln>
            <a:noFill/>
          </a:ln>
        </p:spPr>
      </p:pic>
      <p:pic>
        <p:nvPicPr>
          <p:cNvPr descr="face-angel-md.png" id="386" name="Shape 386"/>
          <p:cNvPicPr preferRelativeResize="0"/>
          <p:nvPr/>
        </p:nvPicPr>
        <p:blipFill>
          <a:blip r:embed="rId4">
            <a:alphaModFix/>
          </a:blip>
          <a:stretch>
            <a:fillRect/>
          </a:stretch>
        </p:blipFill>
        <p:spPr>
          <a:xfrm>
            <a:off x="6740199" y="2961150"/>
            <a:ext cx="938174" cy="936915"/>
          </a:xfrm>
          <a:prstGeom prst="rect">
            <a:avLst/>
          </a:prstGeom>
          <a:noFill/>
          <a:ln>
            <a:noFill/>
          </a:ln>
        </p:spPr>
      </p:pic>
      <p:pic>
        <p:nvPicPr>
          <p:cNvPr descr="face-angel-md.png" id="387" name="Shape 387"/>
          <p:cNvPicPr preferRelativeResize="0"/>
          <p:nvPr/>
        </p:nvPicPr>
        <p:blipFill>
          <a:blip r:embed="rId4">
            <a:alphaModFix/>
          </a:blip>
          <a:stretch>
            <a:fillRect/>
          </a:stretch>
        </p:blipFill>
        <p:spPr>
          <a:xfrm>
            <a:off x="6740099" y="4618637"/>
            <a:ext cx="938174" cy="936915"/>
          </a:xfrm>
          <a:prstGeom prst="rect">
            <a:avLst/>
          </a:prstGeom>
          <a:noFill/>
          <a:ln>
            <a:noFill/>
          </a:ln>
        </p:spPr>
      </p:pic>
      <p:cxnSp>
        <p:nvCxnSpPr>
          <p:cNvPr id="388" name="Shape 388"/>
          <p:cNvCxnSpPr>
            <a:stCxn id="382" idx="3"/>
            <a:endCxn id="389" idx="1"/>
          </p:cNvCxnSpPr>
          <p:nvPr/>
        </p:nvCxnSpPr>
        <p:spPr>
          <a:xfrm>
            <a:off x="2439742" y="1942512"/>
            <a:ext cx="1826700" cy="160200"/>
          </a:xfrm>
          <a:prstGeom prst="straightConnector1">
            <a:avLst/>
          </a:prstGeom>
          <a:noFill/>
          <a:ln cap="flat" cmpd="sng" w="28575">
            <a:solidFill>
              <a:srgbClr val="FF0000"/>
            </a:solidFill>
            <a:prstDash val="dash"/>
            <a:round/>
            <a:headEnd len="lg" w="lg" type="none"/>
            <a:tailEnd len="lg" w="lg" type="stealth"/>
          </a:ln>
        </p:spPr>
      </p:cxnSp>
      <p:cxnSp>
        <p:nvCxnSpPr>
          <p:cNvPr id="390" name="Shape 390"/>
          <p:cNvCxnSpPr>
            <a:stCxn id="382" idx="3"/>
            <a:endCxn id="391" idx="1"/>
          </p:cNvCxnSpPr>
          <p:nvPr/>
        </p:nvCxnSpPr>
        <p:spPr>
          <a:xfrm>
            <a:off x="2439742" y="1942512"/>
            <a:ext cx="1826700" cy="1487099"/>
          </a:xfrm>
          <a:prstGeom prst="straightConnector1">
            <a:avLst/>
          </a:prstGeom>
          <a:noFill/>
          <a:ln cap="flat" cmpd="sng" w="28575">
            <a:solidFill>
              <a:srgbClr val="FF0000"/>
            </a:solidFill>
            <a:prstDash val="dash"/>
            <a:round/>
            <a:headEnd len="lg" w="lg" type="none"/>
            <a:tailEnd len="lg" w="lg" type="stealth"/>
          </a:ln>
        </p:spPr>
      </p:cxnSp>
      <p:cxnSp>
        <p:nvCxnSpPr>
          <p:cNvPr id="392" name="Shape 392"/>
          <p:cNvCxnSpPr>
            <a:stCxn id="382" idx="3"/>
            <a:endCxn id="393" idx="1"/>
          </p:cNvCxnSpPr>
          <p:nvPr/>
        </p:nvCxnSpPr>
        <p:spPr>
          <a:xfrm>
            <a:off x="2439742" y="1942511"/>
            <a:ext cx="1826700" cy="2871299"/>
          </a:xfrm>
          <a:prstGeom prst="straightConnector1">
            <a:avLst/>
          </a:prstGeom>
          <a:noFill/>
          <a:ln cap="flat" cmpd="sng" w="28575">
            <a:solidFill>
              <a:srgbClr val="274E13"/>
            </a:solidFill>
            <a:prstDash val="solid"/>
            <a:round/>
            <a:headEnd len="lg" w="lg" type="none"/>
            <a:tailEnd len="lg" w="lg" type="stealth"/>
          </a:ln>
        </p:spPr>
      </p:cxnSp>
      <p:cxnSp>
        <p:nvCxnSpPr>
          <p:cNvPr id="394" name="Shape 394"/>
          <p:cNvCxnSpPr>
            <a:stCxn id="383" idx="3"/>
            <a:endCxn id="393" idx="1"/>
          </p:cNvCxnSpPr>
          <p:nvPr/>
        </p:nvCxnSpPr>
        <p:spPr>
          <a:xfrm>
            <a:off x="2359599" y="3429607"/>
            <a:ext cx="1906800" cy="1384200"/>
          </a:xfrm>
          <a:prstGeom prst="straightConnector1">
            <a:avLst/>
          </a:prstGeom>
          <a:noFill/>
          <a:ln cap="flat" cmpd="sng" w="28575">
            <a:solidFill>
              <a:srgbClr val="FF0000"/>
            </a:solidFill>
            <a:prstDash val="dash"/>
            <a:round/>
            <a:headEnd len="lg" w="lg" type="none"/>
            <a:tailEnd len="lg" w="lg" type="stealth"/>
          </a:ln>
        </p:spPr>
      </p:cxnSp>
      <p:cxnSp>
        <p:nvCxnSpPr>
          <p:cNvPr id="395" name="Shape 395"/>
          <p:cNvCxnSpPr>
            <a:stCxn id="385" idx="1"/>
            <a:endCxn id="393" idx="3"/>
          </p:cNvCxnSpPr>
          <p:nvPr/>
        </p:nvCxnSpPr>
        <p:spPr>
          <a:xfrm flipH="1">
            <a:off x="5204724" y="1942507"/>
            <a:ext cx="1594200" cy="2871300"/>
          </a:xfrm>
          <a:prstGeom prst="straightConnector1">
            <a:avLst/>
          </a:prstGeom>
          <a:noFill/>
          <a:ln cap="flat" cmpd="sng" w="28575">
            <a:solidFill>
              <a:srgbClr val="FF0000"/>
            </a:solidFill>
            <a:prstDash val="dash"/>
            <a:round/>
            <a:headEnd len="lg" w="lg" type="none"/>
            <a:tailEnd len="lg" w="lg" type="stealth"/>
          </a:ln>
        </p:spPr>
      </p:cxnSp>
      <p:cxnSp>
        <p:nvCxnSpPr>
          <p:cNvPr id="396" name="Shape 396"/>
          <p:cNvCxnSpPr>
            <a:stCxn id="386" idx="1"/>
            <a:endCxn id="393" idx="3"/>
          </p:cNvCxnSpPr>
          <p:nvPr/>
        </p:nvCxnSpPr>
        <p:spPr>
          <a:xfrm flipH="1">
            <a:off x="5204499" y="3429607"/>
            <a:ext cx="1535700" cy="1384200"/>
          </a:xfrm>
          <a:prstGeom prst="straightConnector1">
            <a:avLst/>
          </a:prstGeom>
          <a:noFill/>
          <a:ln cap="flat" cmpd="sng" w="28575">
            <a:solidFill>
              <a:srgbClr val="FF0000"/>
            </a:solidFill>
            <a:prstDash val="dash"/>
            <a:round/>
            <a:headEnd len="lg" w="lg" type="none"/>
            <a:tailEnd len="lg" w="lg" type="stealth"/>
          </a:ln>
        </p:spPr>
      </p:cxnSp>
      <p:cxnSp>
        <p:nvCxnSpPr>
          <p:cNvPr id="397" name="Shape 397"/>
          <p:cNvCxnSpPr>
            <a:stCxn id="387" idx="1"/>
            <a:endCxn id="393" idx="3"/>
          </p:cNvCxnSpPr>
          <p:nvPr/>
        </p:nvCxnSpPr>
        <p:spPr>
          <a:xfrm rot="10800000">
            <a:off x="5204699" y="4813795"/>
            <a:ext cx="1535400" cy="273300"/>
          </a:xfrm>
          <a:prstGeom prst="straightConnector1">
            <a:avLst/>
          </a:prstGeom>
          <a:noFill/>
          <a:ln cap="flat" cmpd="sng" w="28575">
            <a:solidFill>
              <a:srgbClr val="FF0000"/>
            </a:solidFill>
            <a:prstDash val="dash"/>
            <a:round/>
            <a:headEnd len="lg" w="lg" type="none"/>
            <a:tailEnd len="lg" w="lg" type="stealth"/>
          </a:ln>
        </p:spPr>
      </p:cxnSp>
      <p:cxnSp>
        <p:nvCxnSpPr>
          <p:cNvPr id="398" name="Shape 398"/>
          <p:cNvCxnSpPr>
            <a:stCxn id="384" idx="3"/>
            <a:endCxn id="393" idx="1"/>
          </p:cNvCxnSpPr>
          <p:nvPr/>
        </p:nvCxnSpPr>
        <p:spPr>
          <a:xfrm flipH="1" rot="10800000">
            <a:off x="2359599" y="4813795"/>
            <a:ext cx="1906800" cy="273300"/>
          </a:xfrm>
          <a:prstGeom prst="straightConnector1">
            <a:avLst/>
          </a:prstGeom>
          <a:noFill/>
          <a:ln cap="flat" cmpd="sng" w="28575">
            <a:solidFill>
              <a:srgbClr val="FF0000"/>
            </a:solidFill>
            <a:prstDash val="dash"/>
            <a:round/>
            <a:headEnd len="lg" w="lg" type="none"/>
            <a:tailEnd len="lg" w="lg" type="stealth"/>
          </a:ln>
        </p:spPr>
      </p:cxnSp>
      <p:cxnSp>
        <p:nvCxnSpPr>
          <p:cNvPr id="399" name="Shape 399"/>
          <p:cNvCxnSpPr>
            <a:stCxn id="385" idx="1"/>
            <a:endCxn id="389" idx="3"/>
          </p:cNvCxnSpPr>
          <p:nvPr/>
        </p:nvCxnSpPr>
        <p:spPr>
          <a:xfrm flipH="1">
            <a:off x="5204724" y="1942507"/>
            <a:ext cx="1594200" cy="160200"/>
          </a:xfrm>
          <a:prstGeom prst="straightConnector1">
            <a:avLst/>
          </a:prstGeom>
          <a:noFill/>
          <a:ln cap="flat" cmpd="sng" w="28575">
            <a:solidFill>
              <a:srgbClr val="274E13"/>
            </a:solidFill>
            <a:prstDash val="solid"/>
            <a:round/>
            <a:headEnd len="lg" w="lg" type="none"/>
            <a:tailEnd len="lg" w="lg" type="stealth"/>
          </a:ln>
        </p:spPr>
      </p:cxnSp>
      <p:cxnSp>
        <p:nvCxnSpPr>
          <p:cNvPr id="400" name="Shape 400"/>
          <p:cNvCxnSpPr>
            <a:stCxn id="386" idx="1"/>
            <a:endCxn id="389" idx="3"/>
          </p:cNvCxnSpPr>
          <p:nvPr/>
        </p:nvCxnSpPr>
        <p:spPr>
          <a:xfrm rot="10800000">
            <a:off x="5204499" y="2102707"/>
            <a:ext cx="1535700" cy="1326900"/>
          </a:xfrm>
          <a:prstGeom prst="straightConnector1">
            <a:avLst/>
          </a:prstGeom>
          <a:noFill/>
          <a:ln cap="flat" cmpd="sng" w="28575">
            <a:solidFill>
              <a:srgbClr val="274E13"/>
            </a:solidFill>
            <a:prstDash val="solid"/>
            <a:round/>
            <a:headEnd len="lg" w="lg" type="none"/>
            <a:tailEnd len="lg" w="lg" type="stealth"/>
          </a:ln>
        </p:spPr>
      </p:cxnSp>
      <p:cxnSp>
        <p:nvCxnSpPr>
          <p:cNvPr id="401" name="Shape 401"/>
          <p:cNvCxnSpPr>
            <a:stCxn id="387" idx="1"/>
            <a:endCxn id="389" idx="3"/>
          </p:cNvCxnSpPr>
          <p:nvPr/>
        </p:nvCxnSpPr>
        <p:spPr>
          <a:xfrm rot="10800000">
            <a:off x="5204699" y="2102695"/>
            <a:ext cx="1535400" cy="2984400"/>
          </a:xfrm>
          <a:prstGeom prst="straightConnector1">
            <a:avLst/>
          </a:prstGeom>
          <a:noFill/>
          <a:ln cap="flat" cmpd="sng" w="28575">
            <a:solidFill>
              <a:srgbClr val="274E13"/>
            </a:solidFill>
            <a:prstDash val="solid"/>
            <a:round/>
            <a:headEnd len="lg" w="lg" type="none"/>
            <a:tailEnd len="lg" w="lg" type="stealth"/>
          </a:ln>
        </p:spPr>
      </p:cxnSp>
      <p:cxnSp>
        <p:nvCxnSpPr>
          <p:cNvPr id="402" name="Shape 402"/>
          <p:cNvCxnSpPr>
            <a:stCxn id="385" idx="1"/>
            <a:endCxn id="391" idx="3"/>
          </p:cNvCxnSpPr>
          <p:nvPr/>
        </p:nvCxnSpPr>
        <p:spPr>
          <a:xfrm flipH="1">
            <a:off x="5204724" y="1942507"/>
            <a:ext cx="1594200" cy="1487100"/>
          </a:xfrm>
          <a:prstGeom prst="straightConnector1">
            <a:avLst/>
          </a:prstGeom>
          <a:noFill/>
          <a:ln cap="flat" cmpd="sng" w="28575">
            <a:solidFill>
              <a:srgbClr val="274E13"/>
            </a:solidFill>
            <a:prstDash val="solid"/>
            <a:round/>
            <a:headEnd len="lg" w="lg" type="none"/>
            <a:tailEnd len="lg" w="lg" type="stealth"/>
          </a:ln>
        </p:spPr>
      </p:cxnSp>
      <p:cxnSp>
        <p:nvCxnSpPr>
          <p:cNvPr id="403" name="Shape 403"/>
          <p:cNvCxnSpPr>
            <a:stCxn id="386" idx="1"/>
            <a:endCxn id="391" idx="3"/>
          </p:cNvCxnSpPr>
          <p:nvPr/>
        </p:nvCxnSpPr>
        <p:spPr>
          <a:xfrm rot="10800000">
            <a:off x="5204499" y="3429607"/>
            <a:ext cx="1535700" cy="0"/>
          </a:xfrm>
          <a:prstGeom prst="straightConnector1">
            <a:avLst/>
          </a:prstGeom>
          <a:noFill/>
          <a:ln cap="flat" cmpd="sng" w="28575">
            <a:solidFill>
              <a:srgbClr val="274E13"/>
            </a:solidFill>
            <a:prstDash val="solid"/>
            <a:round/>
            <a:headEnd len="lg" w="lg" type="none"/>
            <a:tailEnd len="lg" w="lg" type="stealth"/>
          </a:ln>
        </p:spPr>
      </p:cxnSp>
      <p:cxnSp>
        <p:nvCxnSpPr>
          <p:cNvPr id="404" name="Shape 404"/>
          <p:cNvCxnSpPr>
            <a:stCxn id="387" idx="1"/>
            <a:endCxn id="391" idx="3"/>
          </p:cNvCxnSpPr>
          <p:nvPr/>
        </p:nvCxnSpPr>
        <p:spPr>
          <a:xfrm rot="10800000">
            <a:off x="5204699" y="3429595"/>
            <a:ext cx="1535400" cy="1657500"/>
          </a:xfrm>
          <a:prstGeom prst="straightConnector1">
            <a:avLst/>
          </a:prstGeom>
          <a:noFill/>
          <a:ln cap="flat" cmpd="sng" w="28575">
            <a:solidFill>
              <a:srgbClr val="274E13"/>
            </a:solidFill>
            <a:prstDash val="solid"/>
            <a:round/>
            <a:headEnd len="lg" w="lg" type="none"/>
            <a:tailEnd len="lg" w="lg" type="stealth"/>
          </a:ln>
        </p:spPr>
      </p:cxnSp>
      <p:cxnSp>
        <p:nvCxnSpPr>
          <p:cNvPr id="405" name="Shape 405"/>
          <p:cNvCxnSpPr>
            <a:stCxn id="383" idx="3"/>
            <a:endCxn id="389" idx="1"/>
          </p:cNvCxnSpPr>
          <p:nvPr/>
        </p:nvCxnSpPr>
        <p:spPr>
          <a:xfrm flipH="1" rot="10800000">
            <a:off x="2359599" y="2102707"/>
            <a:ext cx="1906800" cy="1326900"/>
          </a:xfrm>
          <a:prstGeom prst="straightConnector1">
            <a:avLst/>
          </a:prstGeom>
          <a:noFill/>
          <a:ln cap="flat" cmpd="sng" w="28575">
            <a:solidFill>
              <a:srgbClr val="274E13"/>
            </a:solidFill>
            <a:prstDash val="solid"/>
            <a:round/>
            <a:headEnd len="lg" w="lg" type="none"/>
            <a:tailEnd len="lg" w="lg" type="stealth"/>
          </a:ln>
        </p:spPr>
      </p:cxnSp>
      <p:cxnSp>
        <p:nvCxnSpPr>
          <p:cNvPr id="406" name="Shape 406"/>
          <p:cNvCxnSpPr>
            <a:stCxn id="383" idx="3"/>
            <a:endCxn id="391" idx="1"/>
          </p:cNvCxnSpPr>
          <p:nvPr/>
        </p:nvCxnSpPr>
        <p:spPr>
          <a:xfrm>
            <a:off x="2359599" y="3429607"/>
            <a:ext cx="1906800" cy="0"/>
          </a:xfrm>
          <a:prstGeom prst="straightConnector1">
            <a:avLst/>
          </a:prstGeom>
          <a:noFill/>
          <a:ln cap="flat" cmpd="sng" w="28575">
            <a:solidFill>
              <a:srgbClr val="274E13"/>
            </a:solidFill>
            <a:prstDash val="solid"/>
            <a:round/>
            <a:headEnd len="lg" w="lg" type="none"/>
            <a:tailEnd len="lg" w="lg" type="stealth"/>
          </a:ln>
        </p:spPr>
      </p:cxnSp>
      <p:cxnSp>
        <p:nvCxnSpPr>
          <p:cNvPr id="407" name="Shape 407"/>
          <p:cNvCxnSpPr>
            <a:stCxn id="384" idx="3"/>
            <a:endCxn id="389" idx="1"/>
          </p:cNvCxnSpPr>
          <p:nvPr/>
        </p:nvCxnSpPr>
        <p:spPr>
          <a:xfrm flipH="1" rot="10800000">
            <a:off x="2359599" y="2102695"/>
            <a:ext cx="1906800" cy="2984400"/>
          </a:xfrm>
          <a:prstGeom prst="straightConnector1">
            <a:avLst/>
          </a:prstGeom>
          <a:noFill/>
          <a:ln cap="flat" cmpd="sng" w="28575">
            <a:solidFill>
              <a:srgbClr val="274E13"/>
            </a:solidFill>
            <a:prstDash val="solid"/>
            <a:round/>
            <a:headEnd len="lg" w="lg" type="none"/>
            <a:tailEnd len="lg" w="lg" type="stealth"/>
          </a:ln>
        </p:spPr>
      </p:cxnSp>
      <p:cxnSp>
        <p:nvCxnSpPr>
          <p:cNvPr id="408" name="Shape 408"/>
          <p:cNvCxnSpPr>
            <a:stCxn id="384" idx="3"/>
            <a:endCxn id="391" idx="1"/>
          </p:cNvCxnSpPr>
          <p:nvPr/>
        </p:nvCxnSpPr>
        <p:spPr>
          <a:xfrm flipH="1" rot="10800000">
            <a:off x="2359599" y="3429595"/>
            <a:ext cx="1906800" cy="1657500"/>
          </a:xfrm>
          <a:prstGeom prst="straightConnector1">
            <a:avLst/>
          </a:prstGeom>
          <a:noFill/>
          <a:ln cap="flat" cmpd="sng" w="28575">
            <a:solidFill>
              <a:srgbClr val="274E13"/>
            </a:solidFill>
            <a:prstDash val="solid"/>
            <a:round/>
            <a:headEnd len="lg" w="lg" type="none"/>
            <a:tailEnd len="lg" w="lg" type="stealth"/>
          </a:ln>
        </p:spPr>
      </p:cxnSp>
      <p:sp>
        <p:nvSpPr>
          <p:cNvPr id="409" name="Shape 409"/>
          <p:cNvSpPr txBox="1"/>
          <p:nvPr/>
        </p:nvSpPr>
        <p:spPr>
          <a:xfrm>
            <a:off x="1122800" y="56319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sp>
        <p:nvSpPr>
          <p:cNvPr id="410" name="Shape 410"/>
          <p:cNvSpPr txBox="1"/>
          <p:nvPr/>
        </p:nvSpPr>
        <p:spPr>
          <a:xfrm>
            <a:off x="1122662" y="388485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sp>
        <p:nvSpPr>
          <p:cNvPr id="411" name="Shape 411"/>
          <p:cNvSpPr txBox="1"/>
          <p:nvPr/>
        </p:nvSpPr>
        <p:spPr>
          <a:xfrm>
            <a:off x="1122662" y="24492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sp>
        <p:nvSpPr>
          <p:cNvPr id="412" name="Shape 412"/>
          <p:cNvSpPr txBox="1"/>
          <p:nvPr/>
        </p:nvSpPr>
        <p:spPr>
          <a:xfrm>
            <a:off x="6441337" y="56319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sp>
        <p:nvSpPr>
          <p:cNvPr id="413" name="Shape 413"/>
          <p:cNvSpPr txBox="1"/>
          <p:nvPr/>
        </p:nvSpPr>
        <p:spPr>
          <a:xfrm>
            <a:off x="6441437" y="38986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sp>
        <p:nvSpPr>
          <p:cNvPr id="414" name="Shape 414"/>
          <p:cNvSpPr txBox="1"/>
          <p:nvPr/>
        </p:nvSpPr>
        <p:spPr>
          <a:xfrm>
            <a:off x="6500162" y="2410975"/>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1</a:t>
            </a:r>
          </a:p>
        </p:txBody>
      </p:sp>
      <p:sp>
        <p:nvSpPr>
          <p:cNvPr id="415" name="Shape 415"/>
          <p:cNvSpPr/>
          <p:nvPr/>
        </p:nvSpPr>
        <p:spPr>
          <a:xfrm>
            <a:off x="4007850" y="1394025"/>
            <a:ext cx="1535400" cy="4634400"/>
          </a:xfrm>
          <a:prstGeom prst="roundRect">
            <a:avLst>
              <a:gd fmla="val 16667" name="adj"/>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416" name="Shape 416"/>
          <p:cNvGrpSpPr/>
          <p:nvPr/>
        </p:nvGrpSpPr>
        <p:grpSpPr>
          <a:xfrm>
            <a:off x="3921725" y="2571675"/>
            <a:ext cx="1638900" cy="3248000"/>
            <a:chOff x="3921725" y="2571675"/>
            <a:chExt cx="1638900" cy="3248000"/>
          </a:xfrm>
        </p:grpSpPr>
        <p:sp>
          <p:nvSpPr>
            <p:cNvPr id="417" name="Shape 417"/>
            <p:cNvSpPr txBox="1"/>
            <p:nvPr/>
          </p:nvSpPr>
          <p:spPr>
            <a:xfrm>
              <a:off x="3997925" y="2571675"/>
              <a:ext cx="1535700" cy="3942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g</a:t>
              </a:r>
              <a:r>
                <a:rPr lang="en" sz="2000">
                  <a:latin typeface="Helvetica Neue"/>
                  <a:ea typeface="Helvetica Neue"/>
                  <a:cs typeface="Helvetica Neue"/>
                  <a:sym typeface="Helvetica Neue"/>
                </a:rPr>
                <a:t>(v) = 0.67</a:t>
              </a:r>
            </a:p>
          </p:txBody>
        </p:sp>
        <p:sp>
          <p:nvSpPr>
            <p:cNvPr id="418" name="Shape 418"/>
            <p:cNvSpPr txBox="1"/>
            <p:nvPr/>
          </p:nvSpPr>
          <p:spPr>
            <a:xfrm>
              <a:off x="3997925" y="3924625"/>
              <a:ext cx="1535400" cy="3942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g</a:t>
              </a:r>
              <a:r>
                <a:rPr lang="en" sz="2000">
                  <a:latin typeface="Helvetica Neue"/>
                  <a:ea typeface="Helvetica Neue"/>
                  <a:cs typeface="Helvetica Neue"/>
                  <a:sym typeface="Helvetica Neue"/>
                </a:rPr>
                <a:t>(v) = 0.67</a:t>
              </a:r>
            </a:p>
          </p:txBody>
        </p:sp>
        <p:sp>
          <p:nvSpPr>
            <p:cNvPr id="419" name="Shape 419"/>
            <p:cNvSpPr txBox="1"/>
            <p:nvPr/>
          </p:nvSpPr>
          <p:spPr>
            <a:xfrm>
              <a:off x="3921725" y="5425475"/>
              <a:ext cx="1638900" cy="3942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g</a:t>
              </a:r>
              <a:r>
                <a:rPr lang="en" sz="2000">
                  <a:latin typeface="Helvetica Neue"/>
                  <a:ea typeface="Helvetica Neue"/>
                  <a:cs typeface="Helvetica Neue"/>
                  <a:sym typeface="Helvetica Neue"/>
                </a:rPr>
                <a:t>(v) = -0.67</a:t>
              </a:r>
            </a:p>
          </p:txBody>
        </p:sp>
      </p:grpSp>
      <p:pic>
        <p:nvPicPr>
          <p:cNvPr descr="face-angel-md.png" id="420" name="Shape 420"/>
          <p:cNvPicPr preferRelativeResize="0"/>
          <p:nvPr/>
        </p:nvPicPr>
        <p:blipFill>
          <a:blip r:embed="rId4">
            <a:alphaModFix/>
          </a:blip>
          <a:stretch>
            <a:fillRect/>
          </a:stretch>
        </p:blipFill>
        <p:spPr>
          <a:xfrm>
            <a:off x="4266424" y="1697575"/>
            <a:ext cx="938174" cy="936915"/>
          </a:xfrm>
          <a:prstGeom prst="rect">
            <a:avLst/>
          </a:prstGeom>
          <a:noFill/>
          <a:ln>
            <a:noFill/>
          </a:ln>
        </p:spPr>
      </p:pic>
      <p:pic>
        <p:nvPicPr>
          <p:cNvPr descr="face-angel-md.png" id="421" name="Shape 421"/>
          <p:cNvPicPr preferRelativeResize="0"/>
          <p:nvPr/>
        </p:nvPicPr>
        <p:blipFill>
          <a:blip r:embed="rId4">
            <a:alphaModFix/>
          </a:blip>
          <a:stretch>
            <a:fillRect/>
          </a:stretch>
        </p:blipFill>
        <p:spPr>
          <a:xfrm>
            <a:off x="4266437" y="3091987"/>
            <a:ext cx="938174" cy="936915"/>
          </a:xfrm>
          <a:prstGeom prst="rect">
            <a:avLst/>
          </a:prstGeom>
          <a:noFill/>
          <a:ln>
            <a:noFill/>
          </a:ln>
        </p:spPr>
      </p:pic>
      <p:pic>
        <p:nvPicPr>
          <p:cNvPr descr="devil7.png" id="422" name="Shape 422"/>
          <p:cNvPicPr preferRelativeResize="0"/>
          <p:nvPr/>
        </p:nvPicPr>
        <p:blipFill>
          <a:blip r:embed="rId3">
            <a:alphaModFix/>
          </a:blip>
          <a:stretch>
            <a:fillRect/>
          </a:stretch>
        </p:blipFill>
        <p:spPr>
          <a:xfrm>
            <a:off x="4266424" y="4353300"/>
            <a:ext cx="1098468" cy="1096973"/>
          </a:xfrm>
          <a:prstGeom prst="rect">
            <a:avLst/>
          </a:prstGeom>
          <a:noFill/>
          <a:ln>
            <a:noFill/>
          </a:ln>
        </p:spPr>
      </p:pic>
      <p:pic>
        <p:nvPicPr>
          <p:cNvPr id="423" name="Shape 423"/>
          <p:cNvPicPr preferRelativeResize="0"/>
          <p:nvPr/>
        </p:nvPicPr>
        <p:blipFill>
          <a:blip r:embed="rId5">
            <a:alphaModFix/>
          </a:blip>
          <a:stretch>
            <a:fillRect/>
          </a:stretch>
        </p:blipFill>
        <p:spPr>
          <a:xfrm>
            <a:off x="2513277" y="6105600"/>
            <a:ext cx="4184597" cy="671600"/>
          </a:xfrm>
          <a:prstGeom prst="rect">
            <a:avLst/>
          </a:prstGeom>
          <a:noFill/>
          <a:ln cap="flat" cmpd="sng" w="9525">
            <a:solidFill>
              <a:srgbClr val="980000"/>
            </a:solidFill>
            <a:prstDash val="solid"/>
            <a:round/>
            <a:headEnd len="med" w="med" type="none"/>
            <a:tailEnd len="med" w="med"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p:nvPr/>
        </p:nvSpPr>
        <p:spPr>
          <a:xfrm>
            <a:off x="1216949" y="1166400"/>
            <a:ext cx="1368300" cy="4939200"/>
          </a:xfrm>
          <a:prstGeom prst="roundRect">
            <a:avLst>
              <a:gd fmla="val 16667" name="adj"/>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9" name="Shape 429"/>
          <p:cNvSpPr/>
          <p:nvPr/>
        </p:nvSpPr>
        <p:spPr>
          <a:xfrm>
            <a:off x="6644026" y="1166400"/>
            <a:ext cx="1368300" cy="4939200"/>
          </a:xfrm>
          <a:prstGeom prst="roundRect">
            <a:avLst>
              <a:gd fmla="val 16667" name="adj"/>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0" name="Shape 430"/>
          <p:cNvSpPr txBox="1"/>
          <p:nvPr>
            <p:ph type="ctrTitle"/>
          </p:nvPr>
        </p:nvSpPr>
        <p:spPr>
          <a:xfrm>
            <a:off x="311700" y="2558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Updating Fairness - Iteration 1</a:t>
            </a:r>
          </a:p>
        </p:txBody>
      </p:sp>
      <p:sp>
        <p:nvSpPr>
          <p:cNvPr id="431" name="Shape 431"/>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
              <a:t>‹#›</a:t>
            </a:fld>
          </a:p>
        </p:txBody>
      </p:sp>
      <p:pic>
        <p:nvPicPr>
          <p:cNvPr descr="devil7.png" id="432" name="Shape 432"/>
          <p:cNvPicPr preferRelativeResize="0"/>
          <p:nvPr/>
        </p:nvPicPr>
        <p:blipFill>
          <a:blip r:embed="rId3">
            <a:alphaModFix/>
          </a:blip>
          <a:stretch>
            <a:fillRect/>
          </a:stretch>
        </p:blipFill>
        <p:spPr>
          <a:xfrm>
            <a:off x="1341274" y="1394025"/>
            <a:ext cx="1098468" cy="1096973"/>
          </a:xfrm>
          <a:prstGeom prst="rect">
            <a:avLst/>
          </a:prstGeom>
          <a:noFill/>
          <a:ln>
            <a:noFill/>
          </a:ln>
        </p:spPr>
      </p:pic>
      <p:pic>
        <p:nvPicPr>
          <p:cNvPr descr="face-angel-md.png" id="433" name="Shape 433"/>
          <p:cNvPicPr preferRelativeResize="0"/>
          <p:nvPr/>
        </p:nvPicPr>
        <p:blipFill>
          <a:blip r:embed="rId4">
            <a:alphaModFix/>
          </a:blip>
          <a:stretch>
            <a:fillRect/>
          </a:stretch>
        </p:blipFill>
        <p:spPr>
          <a:xfrm>
            <a:off x="1421424" y="2961150"/>
            <a:ext cx="938174" cy="936915"/>
          </a:xfrm>
          <a:prstGeom prst="rect">
            <a:avLst/>
          </a:prstGeom>
          <a:noFill/>
          <a:ln>
            <a:noFill/>
          </a:ln>
        </p:spPr>
      </p:pic>
      <p:pic>
        <p:nvPicPr>
          <p:cNvPr descr="face-angel-md.png" id="434" name="Shape 434"/>
          <p:cNvPicPr preferRelativeResize="0"/>
          <p:nvPr/>
        </p:nvPicPr>
        <p:blipFill>
          <a:blip r:embed="rId4">
            <a:alphaModFix/>
          </a:blip>
          <a:stretch>
            <a:fillRect/>
          </a:stretch>
        </p:blipFill>
        <p:spPr>
          <a:xfrm>
            <a:off x="1421424" y="4618637"/>
            <a:ext cx="938174" cy="936915"/>
          </a:xfrm>
          <a:prstGeom prst="rect">
            <a:avLst/>
          </a:prstGeom>
          <a:noFill/>
          <a:ln>
            <a:noFill/>
          </a:ln>
        </p:spPr>
      </p:pic>
      <p:pic>
        <p:nvPicPr>
          <p:cNvPr descr="face-angel-md.png" id="435" name="Shape 435"/>
          <p:cNvPicPr preferRelativeResize="0"/>
          <p:nvPr/>
        </p:nvPicPr>
        <p:blipFill>
          <a:blip r:embed="rId4">
            <a:alphaModFix/>
          </a:blip>
          <a:stretch>
            <a:fillRect/>
          </a:stretch>
        </p:blipFill>
        <p:spPr>
          <a:xfrm>
            <a:off x="6798924" y="1474050"/>
            <a:ext cx="938174" cy="936915"/>
          </a:xfrm>
          <a:prstGeom prst="rect">
            <a:avLst/>
          </a:prstGeom>
          <a:noFill/>
          <a:ln>
            <a:noFill/>
          </a:ln>
        </p:spPr>
      </p:pic>
      <p:pic>
        <p:nvPicPr>
          <p:cNvPr descr="face-angel-md.png" id="436" name="Shape 436"/>
          <p:cNvPicPr preferRelativeResize="0"/>
          <p:nvPr/>
        </p:nvPicPr>
        <p:blipFill>
          <a:blip r:embed="rId4">
            <a:alphaModFix/>
          </a:blip>
          <a:stretch>
            <a:fillRect/>
          </a:stretch>
        </p:blipFill>
        <p:spPr>
          <a:xfrm>
            <a:off x="6740199" y="2961150"/>
            <a:ext cx="938174" cy="936915"/>
          </a:xfrm>
          <a:prstGeom prst="rect">
            <a:avLst/>
          </a:prstGeom>
          <a:noFill/>
          <a:ln>
            <a:noFill/>
          </a:ln>
        </p:spPr>
      </p:pic>
      <p:pic>
        <p:nvPicPr>
          <p:cNvPr descr="face-angel-md.png" id="437" name="Shape 437"/>
          <p:cNvPicPr preferRelativeResize="0"/>
          <p:nvPr/>
        </p:nvPicPr>
        <p:blipFill>
          <a:blip r:embed="rId4">
            <a:alphaModFix/>
          </a:blip>
          <a:stretch>
            <a:fillRect/>
          </a:stretch>
        </p:blipFill>
        <p:spPr>
          <a:xfrm>
            <a:off x="6740099" y="4618637"/>
            <a:ext cx="938174" cy="936915"/>
          </a:xfrm>
          <a:prstGeom prst="rect">
            <a:avLst/>
          </a:prstGeom>
          <a:noFill/>
          <a:ln>
            <a:noFill/>
          </a:ln>
        </p:spPr>
      </p:pic>
      <p:cxnSp>
        <p:nvCxnSpPr>
          <p:cNvPr id="438" name="Shape 438"/>
          <p:cNvCxnSpPr>
            <a:stCxn id="432" idx="3"/>
            <a:endCxn id="439" idx="1"/>
          </p:cNvCxnSpPr>
          <p:nvPr/>
        </p:nvCxnSpPr>
        <p:spPr>
          <a:xfrm>
            <a:off x="2439742" y="1942512"/>
            <a:ext cx="1826700" cy="160200"/>
          </a:xfrm>
          <a:prstGeom prst="straightConnector1">
            <a:avLst/>
          </a:prstGeom>
          <a:noFill/>
          <a:ln cap="flat" cmpd="sng" w="28575">
            <a:solidFill>
              <a:srgbClr val="FF0000"/>
            </a:solidFill>
            <a:prstDash val="dash"/>
            <a:round/>
            <a:headEnd len="lg" w="lg" type="none"/>
            <a:tailEnd len="lg" w="lg" type="stealth"/>
          </a:ln>
        </p:spPr>
      </p:cxnSp>
      <p:cxnSp>
        <p:nvCxnSpPr>
          <p:cNvPr id="440" name="Shape 440"/>
          <p:cNvCxnSpPr>
            <a:stCxn id="432" idx="3"/>
            <a:endCxn id="441" idx="1"/>
          </p:cNvCxnSpPr>
          <p:nvPr/>
        </p:nvCxnSpPr>
        <p:spPr>
          <a:xfrm>
            <a:off x="2439742" y="1942512"/>
            <a:ext cx="1826700" cy="1487099"/>
          </a:xfrm>
          <a:prstGeom prst="straightConnector1">
            <a:avLst/>
          </a:prstGeom>
          <a:noFill/>
          <a:ln cap="flat" cmpd="sng" w="28575">
            <a:solidFill>
              <a:srgbClr val="FF0000"/>
            </a:solidFill>
            <a:prstDash val="dash"/>
            <a:round/>
            <a:headEnd len="lg" w="lg" type="none"/>
            <a:tailEnd len="lg" w="lg" type="stealth"/>
          </a:ln>
        </p:spPr>
      </p:cxnSp>
      <p:cxnSp>
        <p:nvCxnSpPr>
          <p:cNvPr id="442" name="Shape 442"/>
          <p:cNvCxnSpPr>
            <a:stCxn id="432" idx="3"/>
            <a:endCxn id="443" idx="1"/>
          </p:cNvCxnSpPr>
          <p:nvPr/>
        </p:nvCxnSpPr>
        <p:spPr>
          <a:xfrm>
            <a:off x="2439742" y="1942511"/>
            <a:ext cx="1826700" cy="2871299"/>
          </a:xfrm>
          <a:prstGeom prst="straightConnector1">
            <a:avLst/>
          </a:prstGeom>
          <a:noFill/>
          <a:ln cap="flat" cmpd="sng" w="28575">
            <a:solidFill>
              <a:srgbClr val="274E13"/>
            </a:solidFill>
            <a:prstDash val="solid"/>
            <a:round/>
            <a:headEnd len="lg" w="lg" type="none"/>
            <a:tailEnd len="lg" w="lg" type="stealth"/>
          </a:ln>
        </p:spPr>
      </p:cxnSp>
      <p:cxnSp>
        <p:nvCxnSpPr>
          <p:cNvPr id="444" name="Shape 444"/>
          <p:cNvCxnSpPr>
            <a:stCxn id="433" idx="3"/>
            <a:endCxn id="443" idx="1"/>
          </p:cNvCxnSpPr>
          <p:nvPr/>
        </p:nvCxnSpPr>
        <p:spPr>
          <a:xfrm>
            <a:off x="2359599" y="3429607"/>
            <a:ext cx="1906800" cy="1384200"/>
          </a:xfrm>
          <a:prstGeom prst="straightConnector1">
            <a:avLst/>
          </a:prstGeom>
          <a:noFill/>
          <a:ln cap="flat" cmpd="sng" w="28575">
            <a:solidFill>
              <a:srgbClr val="FF0000"/>
            </a:solidFill>
            <a:prstDash val="dash"/>
            <a:round/>
            <a:headEnd len="lg" w="lg" type="none"/>
            <a:tailEnd len="lg" w="lg" type="stealth"/>
          </a:ln>
        </p:spPr>
      </p:cxnSp>
      <p:cxnSp>
        <p:nvCxnSpPr>
          <p:cNvPr id="445" name="Shape 445"/>
          <p:cNvCxnSpPr>
            <a:stCxn id="435" idx="1"/>
            <a:endCxn id="443" idx="3"/>
          </p:cNvCxnSpPr>
          <p:nvPr/>
        </p:nvCxnSpPr>
        <p:spPr>
          <a:xfrm flipH="1">
            <a:off x="5204724" y="1942507"/>
            <a:ext cx="1594200" cy="2871300"/>
          </a:xfrm>
          <a:prstGeom prst="straightConnector1">
            <a:avLst/>
          </a:prstGeom>
          <a:noFill/>
          <a:ln cap="flat" cmpd="sng" w="28575">
            <a:solidFill>
              <a:srgbClr val="FF0000"/>
            </a:solidFill>
            <a:prstDash val="dash"/>
            <a:round/>
            <a:headEnd len="lg" w="lg" type="none"/>
            <a:tailEnd len="lg" w="lg" type="stealth"/>
          </a:ln>
        </p:spPr>
      </p:cxnSp>
      <p:cxnSp>
        <p:nvCxnSpPr>
          <p:cNvPr id="446" name="Shape 446"/>
          <p:cNvCxnSpPr>
            <a:stCxn id="436" idx="1"/>
            <a:endCxn id="443" idx="3"/>
          </p:cNvCxnSpPr>
          <p:nvPr/>
        </p:nvCxnSpPr>
        <p:spPr>
          <a:xfrm flipH="1">
            <a:off x="5204499" y="3429607"/>
            <a:ext cx="1535700" cy="1384200"/>
          </a:xfrm>
          <a:prstGeom prst="straightConnector1">
            <a:avLst/>
          </a:prstGeom>
          <a:noFill/>
          <a:ln cap="flat" cmpd="sng" w="28575">
            <a:solidFill>
              <a:srgbClr val="FF0000"/>
            </a:solidFill>
            <a:prstDash val="dash"/>
            <a:round/>
            <a:headEnd len="lg" w="lg" type="none"/>
            <a:tailEnd len="lg" w="lg" type="stealth"/>
          </a:ln>
        </p:spPr>
      </p:cxnSp>
      <p:cxnSp>
        <p:nvCxnSpPr>
          <p:cNvPr id="447" name="Shape 447"/>
          <p:cNvCxnSpPr>
            <a:stCxn id="437" idx="1"/>
            <a:endCxn id="443" idx="3"/>
          </p:cNvCxnSpPr>
          <p:nvPr/>
        </p:nvCxnSpPr>
        <p:spPr>
          <a:xfrm rot="10800000">
            <a:off x="5204699" y="4813795"/>
            <a:ext cx="1535400" cy="273300"/>
          </a:xfrm>
          <a:prstGeom prst="straightConnector1">
            <a:avLst/>
          </a:prstGeom>
          <a:noFill/>
          <a:ln cap="flat" cmpd="sng" w="28575">
            <a:solidFill>
              <a:srgbClr val="FF0000"/>
            </a:solidFill>
            <a:prstDash val="dash"/>
            <a:round/>
            <a:headEnd len="lg" w="lg" type="none"/>
            <a:tailEnd len="lg" w="lg" type="stealth"/>
          </a:ln>
        </p:spPr>
      </p:cxnSp>
      <p:cxnSp>
        <p:nvCxnSpPr>
          <p:cNvPr id="448" name="Shape 448"/>
          <p:cNvCxnSpPr>
            <a:stCxn id="434" idx="3"/>
            <a:endCxn id="443" idx="1"/>
          </p:cNvCxnSpPr>
          <p:nvPr/>
        </p:nvCxnSpPr>
        <p:spPr>
          <a:xfrm flipH="1" rot="10800000">
            <a:off x="2359599" y="4813795"/>
            <a:ext cx="1906800" cy="273300"/>
          </a:xfrm>
          <a:prstGeom prst="straightConnector1">
            <a:avLst/>
          </a:prstGeom>
          <a:noFill/>
          <a:ln cap="flat" cmpd="sng" w="28575">
            <a:solidFill>
              <a:srgbClr val="FF0000"/>
            </a:solidFill>
            <a:prstDash val="dash"/>
            <a:round/>
            <a:headEnd len="lg" w="lg" type="none"/>
            <a:tailEnd len="lg" w="lg" type="stealth"/>
          </a:ln>
        </p:spPr>
      </p:cxnSp>
      <p:cxnSp>
        <p:nvCxnSpPr>
          <p:cNvPr id="449" name="Shape 449"/>
          <p:cNvCxnSpPr>
            <a:stCxn id="435" idx="1"/>
            <a:endCxn id="439" idx="3"/>
          </p:cNvCxnSpPr>
          <p:nvPr/>
        </p:nvCxnSpPr>
        <p:spPr>
          <a:xfrm flipH="1">
            <a:off x="5204724" y="1942507"/>
            <a:ext cx="1594200" cy="160200"/>
          </a:xfrm>
          <a:prstGeom prst="straightConnector1">
            <a:avLst/>
          </a:prstGeom>
          <a:noFill/>
          <a:ln cap="flat" cmpd="sng" w="28575">
            <a:solidFill>
              <a:srgbClr val="274E13"/>
            </a:solidFill>
            <a:prstDash val="solid"/>
            <a:round/>
            <a:headEnd len="lg" w="lg" type="none"/>
            <a:tailEnd len="lg" w="lg" type="stealth"/>
          </a:ln>
        </p:spPr>
      </p:cxnSp>
      <p:cxnSp>
        <p:nvCxnSpPr>
          <p:cNvPr id="450" name="Shape 450"/>
          <p:cNvCxnSpPr>
            <a:stCxn id="436" idx="1"/>
            <a:endCxn id="439" idx="3"/>
          </p:cNvCxnSpPr>
          <p:nvPr/>
        </p:nvCxnSpPr>
        <p:spPr>
          <a:xfrm rot="10800000">
            <a:off x="5204499" y="2102707"/>
            <a:ext cx="1535700" cy="1326900"/>
          </a:xfrm>
          <a:prstGeom prst="straightConnector1">
            <a:avLst/>
          </a:prstGeom>
          <a:noFill/>
          <a:ln cap="flat" cmpd="sng" w="28575">
            <a:solidFill>
              <a:srgbClr val="274E13"/>
            </a:solidFill>
            <a:prstDash val="solid"/>
            <a:round/>
            <a:headEnd len="lg" w="lg" type="none"/>
            <a:tailEnd len="lg" w="lg" type="stealth"/>
          </a:ln>
        </p:spPr>
      </p:cxnSp>
      <p:cxnSp>
        <p:nvCxnSpPr>
          <p:cNvPr id="451" name="Shape 451"/>
          <p:cNvCxnSpPr>
            <a:stCxn id="437" idx="1"/>
            <a:endCxn id="439" idx="3"/>
          </p:cNvCxnSpPr>
          <p:nvPr/>
        </p:nvCxnSpPr>
        <p:spPr>
          <a:xfrm rot="10800000">
            <a:off x="5204699" y="2102695"/>
            <a:ext cx="1535400" cy="2984400"/>
          </a:xfrm>
          <a:prstGeom prst="straightConnector1">
            <a:avLst/>
          </a:prstGeom>
          <a:noFill/>
          <a:ln cap="flat" cmpd="sng" w="28575">
            <a:solidFill>
              <a:srgbClr val="274E13"/>
            </a:solidFill>
            <a:prstDash val="solid"/>
            <a:round/>
            <a:headEnd len="lg" w="lg" type="none"/>
            <a:tailEnd len="lg" w="lg" type="stealth"/>
          </a:ln>
        </p:spPr>
      </p:cxnSp>
      <p:cxnSp>
        <p:nvCxnSpPr>
          <p:cNvPr id="452" name="Shape 452"/>
          <p:cNvCxnSpPr>
            <a:stCxn id="435" idx="1"/>
            <a:endCxn id="441" idx="3"/>
          </p:cNvCxnSpPr>
          <p:nvPr/>
        </p:nvCxnSpPr>
        <p:spPr>
          <a:xfrm flipH="1">
            <a:off x="5204724" y="1942507"/>
            <a:ext cx="1594200" cy="1487100"/>
          </a:xfrm>
          <a:prstGeom prst="straightConnector1">
            <a:avLst/>
          </a:prstGeom>
          <a:noFill/>
          <a:ln cap="flat" cmpd="sng" w="28575">
            <a:solidFill>
              <a:srgbClr val="274E13"/>
            </a:solidFill>
            <a:prstDash val="solid"/>
            <a:round/>
            <a:headEnd len="lg" w="lg" type="none"/>
            <a:tailEnd len="lg" w="lg" type="stealth"/>
          </a:ln>
        </p:spPr>
      </p:cxnSp>
      <p:cxnSp>
        <p:nvCxnSpPr>
          <p:cNvPr id="453" name="Shape 453"/>
          <p:cNvCxnSpPr>
            <a:stCxn id="436" idx="1"/>
            <a:endCxn id="441" idx="3"/>
          </p:cNvCxnSpPr>
          <p:nvPr/>
        </p:nvCxnSpPr>
        <p:spPr>
          <a:xfrm rot="10800000">
            <a:off x="5204499" y="3429607"/>
            <a:ext cx="1535700" cy="0"/>
          </a:xfrm>
          <a:prstGeom prst="straightConnector1">
            <a:avLst/>
          </a:prstGeom>
          <a:noFill/>
          <a:ln cap="flat" cmpd="sng" w="28575">
            <a:solidFill>
              <a:srgbClr val="274E13"/>
            </a:solidFill>
            <a:prstDash val="solid"/>
            <a:round/>
            <a:headEnd len="lg" w="lg" type="none"/>
            <a:tailEnd len="lg" w="lg" type="stealth"/>
          </a:ln>
        </p:spPr>
      </p:cxnSp>
      <p:cxnSp>
        <p:nvCxnSpPr>
          <p:cNvPr id="454" name="Shape 454"/>
          <p:cNvCxnSpPr>
            <a:stCxn id="437" idx="1"/>
            <a:endCxn id="441" idx="3"/>
          </p:cNvCxnSpPr>
          <p:nvPr/>
        </p:nvCxnSpPr>
        <p:spPr>
          <a:xfrm rot="10800000">
            <a:off x="5204699" y="3429595"/>
            <a:ext cx="1535400" cy="1657500"/>
          </a:xfrm>
          <a:prstGeom prst="straightConnector1">
            <a:avLst/>
          </a:prstGeom>
          <a:noFill/>
          <a:ln cap="flat" cmpd="sng" w="28575">
            <a:solidFill>
              <a:srgbClr val="274E13"/>
            </a:solidFill>
            <a:prstDash val="solid"/>
            <a:round/>
            <a:headEnd len="lg" w="lg" type="none"/>
            <a:tailEnd len="lg" w="lg" type="stealth"/>
          </a:ln>
        </p:spPr>
      </p:cxnSp>
      <p:cxnSp>
        <p:nvCxnSpPr>
          <p:cNvPr id="455" name="Shape 455"/>
          <p:cNvCxnSpPr>
            <a:stCxn id="433" idx="3"/>
            <a:endCxn id="439" idx="1"/>
          </p:cNvCxnSpPr>
          <p:nvPr/>
        </p:nvCxnSpPr>
        <p:spPr>
          <a:xfrm flipH="1" rot="10800000">
            <a:off x="2359599" y="2102707"/>
            <a:ext cx="1906800" cy="1326900"/>
          </a:xfrm>
          <a:prstGeom prst="straightConnector1">
            <a:avLst/>
          </a:prstGeom>
          <a:noFill/>
          <a:ln cap="flat" cmpd="sng" w="28575">
            <a:solidFill>
              <a:srgbClr val="274E13"/>
            </a:solidFill>
            <a:prstDash val="solid"/>
            <a:round/>
            <a:headEnd len="lg" w="lg" type="none"/>
            <a:tailEnd len="lg" w="lg" type="stealth"/>
          </a:ln>
        </p:spPr>
      </p:cxnSp>
      <p:cxnSp>
        <p:nvCxnSpPr>
          <p:cNvPr id="456" name="Shape 456"/>
          <p:cNvCxnSpPr>
            <a:stCxn id="433" idx="3"/>
            <a:endCxn id="441" idx="1"/>
          </p:cNvCxnSpPr>
          <p:nvPr/>
        </p:nvCxnSpPr>
        <p:spPr>
          <a:xfrm>
            <a:off x="2359599" y="3429607"/>
            <a:ext cx="1906800" cy="0"/>
          </a:xfrm>
          <a:prstGeom prst="straightConnector1">
            <a:avLst/>
          </a:prstGeom>
          <a:noFill/>
          <a:ln cap="flat" cmpd="sng" w="28575">
            <a:solidFill>
              <a:srgbClr val="274E13"/>
            </a:solidFill>
            <a:prstDash val="solid"/>
            <a:round/>
            <a:headEnd len="lg" w="lg" type="none"/>
            <a:tailEnd len="lg" w="lg" type="stealth"/>
          </a:ln>
        </p:spPr>
      </p:cxnSp>
      <p:cxnSp>
        <p:nvCxnSpPr>
          <p:cNvPr id="457" name="Shape 457"/>
          <p:cNvCxnSpPr>
            <a:stCxn id="434" idx="3"/>
            <a:endCxn id="439" idx="1"/>
          </p:cNvCxnSpPr>
          <p:nvPr/>
        </p:nvCxnSpPr>
        <p:spPr>
          <a:xfrm flipH="1" rot="10800000">
            <a:off x="2359599" y="2102695"/>
            <a:ext cx="1906800" cy="2984400"/>
          </a:xfrm>
          <a:prstGeom prst="straightConnector1">
            <a:avLst/>
          </a:prstGeom>
          <a:noFill/>
          <a:ln cap="flat" cmpd="sng" w="28575">
            <a:solidFill>
              <a:srgbClr val="274E13"/>
            </a:solidFill>
            <a:prstDash val="solid"/>
            <a:round/>
            <a:headEnd len="lg" w="lg" type="none"/>
            <a:tailEnd len="lg" w="lg" type="stealth"/>
          </a:ln>
        </p:spPr>
      </p:cxnSp>
      <p:cxnSp>
        <p:nvCxnSpPr>
          <p:cNvPr id="458" name="Shape 458"/>
          <p:cNvCxnSpPr>
            <a:stCxn id="434" idx="3"/>
            <a:endCxn id="441" idx="1"/>
          </p:cNvCxnSpPr>
          <p:nvPr/>
        </p:nvCxnSpPr>
        <p:spPr>
          <a:xfrm flipH="1" rot="10800000">
            <a:off x="2359599" y="3429595"/>
            <a:ext cx="1906800" cy="1657500"/>
          </a:xfrm>
          <a:prstGeom prst="straightConnector1">
            <a:avLst/>
          </a:prstGeom>
          <a:noFill/>
          <a:ln cap="flat" cmpd="sng" w="28575">
            <a:solidFill>
              <a:srgbClr val="274E13"/>
            </a:solidFill>
            <a:prstDash val="solid"/>
            <a:round/>
            <a:headEnd len="lg" w="lg" type="none"/>
            <a:tailEnd len="lg" w="lg" type="stealth"/>
          </a:ln>
        </p:spPr>
      </p:cxnSp>
      <p:sp>
        <p:nvSpPr>
          <p:cNvPr id="459" name="Shape 459"/>
          <p:cNvSpPr txBox="1"/>
          <p:nvPr/>
        </p:nvSpPr>
        <p:spPr>
          <a:xfrm>
            <a:off x="1122800" y="56319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0.92</a:t>
            </a:r>
          </a:p>
        </p:txBody>
      </p:sp>
      <p:sp>
        <p:nvSpPr>
          <p:cNvPr id="460" name="Shape 460"/>
          <p:cNvSpPr txBox="1"/>
          <p:nvPr/>
        </p:nvSpPr>
        <p:spPr>
          <a:xfrm>
            <a:off x="1122662" y="388485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0.92</a:t>
            </a:r>
          </a:p>
        </p:txBody>
      </p:sp>
      <p:sp>
        <p:nvSpPr>
          <p:cNvPr id="461" name="Shape 461"/>
          <p:cNvSpPr txBox="1"/>
          <p:nvPr/>
        </p:nvSpPr>
        <p:spPr>
          <a:xfrm>
            <a:off x="1122662" y="24492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0.58</a:t>
            </a:r>
          </a:p>
        </p:txBody>
      </p:sp>
      <p:sp>
        <p:nvSpPr>
          <p:cNvPr id="462" name="Shape 462"/>
          <p:cNvSpPr txBox="1"/>
          <p:nvPr/>
        </p:nvSpPr>
        <p:spPr>
          <a:xfrm>
            <a:off x="6517537" y="55557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0.92</a:t>
            </a:r>
          </a:p>
        </p:txBody>
      </p:sp>
      <p:sp>
        <p:nvSpPr>
          <p:cNvPr id="463" name="Shape 463"/>
          <p:cNvSpPr txBox="1"/>
          <p:nvPr/>
        </p:nvSpPr>
        <p:spPr>
          <a:xfrm>
            <a:off x="6517637" y="38986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0.92</a:t>
            </a:r>
          </a:p>
        </p:txBody>
      </p:sp>
      <p:sp>
        <p:nvSpPr>
          <p:cNvPr id="464" name="Shape 464"/>
          <p:cNvSpPr txBox="1"/>
          <p:nvPr/>
        </p:nvSpPr>
        <p:spPr>
          <a:xfrm>
            <a:off x="6576362" y="2410975"/>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0.92</a:t>
            </a:r>
          </a:p>
        </p:txBody>
      </p:sp>
      <p:sp>
        <p:nvSpPr>
          <p:cNvPr id="465" name="Shape 465"/>
          <p:cNvSpPr txBox="1"/>
          <p:nvPr/>
        </p:nvSpPr>
        <p:spPr>
          <a:xfrm>
            <a:off x="3921725" y="2571675"/>
            <a:ext cx="1535700" cy="3942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g</a:t>
            </a:r>
            <a:r>
              <a:rPr lang="en" sz="2000">
                <a:latin typeface="Helvetica Neue"/>
                <a:ea typeface="Helvetica Neue"/>
                <a:cs typeface="Helvetica Neue"/>
                <a:sym typeface="Helvetica Neue"/>
              </a:rPr>
              <a:t>(v) = 0.67</a:t>
            </a:r>
          </a:p>
        </p:txBody>
      </p:sp>
      <p:sp>
        <p:nvSpPr>
          <p:cNvPr id="466" name="Shape 466"/>
          <p:cNvSpPr txBox="1"/>
          <p:nvPr/>
        </p:nvSpPr>
        <p:spPr>
          <a:xfrm>
            <a:off x="3921725" y="3924625"/>
            <a:ext cx="1535400" cy="3942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g</a:t>
            </a:r>
            <a:r>
              <a:rPr lang="en" sz="2000">
                <a:latin typeface="Helvetica Neue"/>
                <a:ea typeface="Helvetica Neue"/>
                <a:cs typeface="Helvetica Neue"/>
                <a:sym typeface="Helvetica Neue"/>
              </a:rPr>
              <a:t>(v) = 0.67</a:t>
            </a:r>
          </a:p>
        </p:txBody>
      </p:sp>
      <p:sp>
        <p:nvSpPr>
          <p:cNvPr id="467" name="Shape 467"/>
          <p:cNvSpPr txBox="1"/>
          <p:nvPr/>
        </p:nvSpPr>
        <p:spPr>
          <a:xfrm>
            <a:off x="3879850" y="5431037"/>
            <a:ext cx="1638900" cy="3942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g</a:t>
            </a:r>
            <a:r>
              <a:rPr lang="en" sz="2000">
                <a:latin typeface="Helvetica Neue"/>
                <a:ea typeface="Helvetica Neue"/>
                <a:cs typeface="Helvetica Neue"/>
                <a:sym typeface="Helvetica Neue"/>
              </a:rPr>
              <a:t>(v) = -0.67</a:t>
            </a:r>
          </a:p>
        </p:txBody>
      </p:sp>
      <p:pic>
        <p:nvPicPr>
          <p:cNvPr descr="face-angel-md.png" id="468" name="Shape 468"/>
          <p:cNvPicPr preferRelativeResize="0"/>
          <p:nvPr/>
        </p:nvPicPr>
        <p:blipFill>
          <a:blip r:embed="rId4">
            <a:alphaModFix/>
          </a:blip>
          <a:stretch>
            <a:fillRect/>
          </a:stretch>
        </p:blipFill>
        <p:spPr>
          <a:xfrm>
            <a:off x="4266424" y="1697575"/>
            <a:ext cx="938174" cy="936915"/>
          </a:xfrm>
          <a:prstGeom prst="rect">
            <a:avLst/>
          </a:prstGeom>
          <a:noFill/>
          <a:ln>
            <a:noFill/>
          </a:ln>
        </p:spPr>
      </p:pic>
      <p:pic>
        <p:nvPicPr>
          <p:cNvPr descr="face-angel-md.png" id="469" name="Shape 469"/>
          <p:cNvPicPr preferRelativeResize="0"/>
          <p:nvPr/>
        </p:nvPicPr>
        <p:blipFill>
          <a:blip r:embed="rId4">
            <a:alphaModFix/>
          </a:blip>
          <a:stretch>
            <a:fillRect/>
          </a:stretch>
        </p:blipFill>
        <p:spPr>
          <a:xfrm>
            <a:off x="4266437" y="3091987"/>
            <a:ext cx="938174" cy="936915"/>
          </a:xfrm>
          <a:prstGeom prst="rect">
            <a:avLst/>
          </a:prstGeom>
          <a:noFill/>
          <a:ln>
            <a:noFill/>
          </a:ln>
        </p:spPr>
      </p:pic>
      <p:pic>
        <p:nvPicPr>
          <p:cNvPr descr="devil7.png" id="470" name="Shape 470"/>
          <p:cNvPicPr preferRelativeResize="0"/>
          <p:nvPr/>
        </p:nvPicPr>
        <p:blipFill>
          <a:blip r:embed="rId3">
            <a:alphaModFix/>
          </a:blip>
          <a:stretch>
            <a:fillRect/>
          </a:stretch>
        </p:blipFill>
        <p:spPr>
          <a:xfrm>
            <a:off x="4266424" y="4353300"/>
            <a:ext cx="1098468" cy="1096973"/>
          </a:xfrm>
          <a:prstGeom prst="rect">
            <a:avLst/>
          </a:prstGeom>
          <a:noFill/>
          <a:ln>
            <a:noFill/>
          </a:ln>
        </p:spPr>
      </p:pic>
      <p:pic>
        <p:nvPicPr>
          <p:cNvPr descr="form1.png" id="471" name="Shape 471"/>
          <p:cNvPicPr preferRelativeResize="0"/>
          <p:nvPr/>
        </p:nvPicPr>
        <p:blipFill>
          <a:blip r:embed="rId5">
            <a:alphaModFix/>
          </a:blip>
          <a:stretch>
            <a:fillRect/>
          </a:stretch>
        </p:blipFill>
        <p:spPr>
          <a:xfrm>
            <a:off x="2585250" y="6003138"/>
            <a:ext cx="4040874" cy="733986"/>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txBox="1"/>
          <p:nvPr>
            <p:ph type="ctrTitle"/>
          </p:nvPr>
        </p:nvSpPr>
        <p:spPr>
          <a:xfrm>
            <a:off x="311700" y="215575"/>
            <a:ext cx="8520600" cy="9369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 repeat until convergence</a:t>
            </a:r>
          </a:p>
        </p:txBody>
      </p:sp>
      <p:sp>
        <p:nvSpPr>
          <p:cNvPr id="477" name="Shape 477"/>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
              <a:t>‹#›</a:t>
            </a:fld>
          </a:p>
        </p:txBody>
      </p:sp>
      <p:pic>
        <p:nvPicPr>
          <p:cNvPr descr="devil7.png" id="478" name="Shape 478"/>
          <p:cNvPicPr preferRelativeResize="0"/>
          <p:nvPr/>
        </p:nvPicPr>
        <p:blipFill>
          <a:blip r:embed="rId3">
            <a:alphaModFix/>
          </a:blip>
          <a:stretch>
            <a:fillRect/>
          </a:stretch>
        </p:blipFill>
        <p:spPr>
          <a:xfrm>
            <a:off x="1341274" y="1394025"/>
            <a:ext cx="1098468" cy="1096973"/>
          </a:xfrm>
          <a:prstGeom prst="rect">
            <a:avLst/>
          </a:prstGeom>
          <a:noFill/>
          <a:ln>
            <a:noFill/>
          </a:ln>
        </p:spPr>
      </p:pic>
      <p:pic>
        <p:nvPicPr>
          <p:cNvPr descr="face-angel-md.png" id="479" name="Shape 479"/>
          <p:cNvPicPr preferRelativeResize="0"/>
          <p:nvPr/>
        </p:nvPicPr>
        <p:blipFill>
          <a:blip r:embed="rId4">
            <a:alphaModFix/>
          </a:blip>
          <a:stretch>
            <a:fillRect/>
          </a:stretch>
        </p:blipFill>
        <p:spPr>
          <a:xfrm>
            <a:off x="1421424" y="2961150"/>
            <a:ext cx="938174" cy="936915"/>
          </a:xfrm>
          <a:prstGeom prst="rect">
            <a:avLst/>
          </a:prstGeom>
          <a:noFill/>
          <a:ln>
            <a:noFill/>
          </a:ln>
        </p:spPr>
      </p:pic>
      <p:pic>
        <p:nvPicPr>
          <p:cNvPr descr="face-angel-md.png" id="480" name="Shape 480"/>
          <p:cNvPicPr preferRelativeResize="0"/>
          <p:nvPr/>
        </p:nvPicPr>
        <p:blipFill>
          <a:blip r:embed="rId4">
            <a:alphaModFix/>
          </a:blip>
          <a:stretch>
            <a:fillRect/>
          </a:stretch>
        </p:blipFill>
        <p:spPr>
          <a:xfrm>
            <a:off x="1421424" y="4618637"/>
            <a:ext cx="938174" cy="936915"/>
          </a:xfrm>
          <a:prstGeom prst="rect">
            <a:avLst/>
          </a:prstGeom>
          <a:noFill/>
          <a:ln>
            <a:noFill/>
          </a:ln>
        </p:spPr>
      </p:pic>
      <p:pic>
        <p:nvPicPr>
          <p:cNvPr descr="face-angel-md.png" id="481" name="Shape 481"/>
          <p:cNvPicPr preferRelativeResize="0"/>
          <p:nvPr/>
        </p:nvPicPr>
        <p:blipFill>
          <a:blip r:embed="rId4">
            <a:alphaModFix/>
          </a:blip>
          <a:stretch>
            <a:fillRect/>
          </a:stretch>
        </p:blipFill>
        <p:spPr>
          <a:xfrm>
            <a:off x="6798924" y="1474050"/>
            <a:ext cx="938174" cy="936915"/>
          </a:xfrm>
          <a:prstGeom prst="rect">
            <a:avLst/>
          </a:prstGeom>
          <a:noFill/>
          <a:ln>
            <a:noFill/>
          </a:ln>
        </p:spPr>
      </p:pic>
      <p:pic>
        <p:nvPicPr>
          <p:cNvPr descr="face-angel-md.png" id="482" name="Shape 482"/>
          <p:cNvPicPr preferRelativeResize="0"/>
          <p:nvPr/>
        </p:nvPicPr>
        <p:blipFill>
          <a:blip r:embed="rId4">
            <a:alphaModFix/>
          </a:blip>
          <a:stretch>
            <a:fillRect/>
          </a:stretch>
        </p:blipFill>
        <p:spPr>
          <a:xfrm>
            <a:off x="6740199" y="2961150"/>
            <a:ext cx="938174" cy="936915"/>
          </a:xfrm>
          <a:prstGeom prst="rect">
            <a:avLst/>
          </a:prstGeom>
          <a:noFill/>
          <a:ln>
            <a:noFill/>
          </a:ln>
        </p:spPr>
      </p:pic>
      <p:pic>
        <p:nvPicPr>
          <p:cNvPr descr="face-angel-md.png" id="483" name="Shape 483"/>
          <p:cNvPicPr preferRelativeResize="0"/>
          <p:nvPr/>
        </p:nvPicPr>
        <p:blipFill>
          <a:blip r:embed="rId4">
            <a:alphaModFix/>
          </a:blip>
          <a:stretch>
            <a:fillRect/>
          </a:stretch>
        </p:blipFill>
        <p:spPr>
          <a:xfrm>
            <a:off x="6740099" y="4618637"/>
            <a:ext cx="938174" cy="936915"/>
          </a:xfrm>
          <a:prstGeom prst="rect">
            <a:avLst/>
          </a:prstGeom>
          <a:noFill/>
          <a:ln>
            <a:noFill/>
          </a:ln>
        </p:spPr>
      </p:pic>
      <p:cxnSp>
        <p:nvCxnSpPr>
          <p:cNvPr id="484" name="Shape 484"/>
          <p:cNvCxnSpPr>
            <a:stCxn id="478" idx="3"/>
            <a:endCxn id="485" idx="1"/>
          </p:cNvCxnSpPr>
          <p:nvPr/>
        </p:nvCxnSpPr>
        <p:spPr>
          <a:xfrm>
            <a:off x="2439742" y="1942512"/>
            <a:ext cx="1826700" cy="160200"/>
          </a:xfrm>
          <a:prstGeom prst="straightConnector1">
            <a:avLst/>
          </a:prstGeom>
          <a:noFill/>
          <a:ln cap="flat" cmpd="sng" w="28575">
            <a:solidFill>
              <a:srgbClr val="FF0000"/>
            </a:solidFill>
            <a:prstDash val="dash"/>
            <a:round/>
            <a:headEnd len="lg" w="lg" type="none"/>
            <a:tailEnd len="lg" w="lg" type="stealth"/>
          </a:ln>
        </p:spPr>
      </p:cxnSp>
      <p:cxnSp>
        <p:nvCxnSpPr>
          <p:cNvPr id="486" name="Shape 486"/>
          <p:cNvCxnSpPr>
            <a:stCxn id="478" idx="3"/>
            <a:endCxn id="487" idx="1"/>
          </p:cNvCxnSpPr>
          <p:nvPr/>
        </p:nvCxnSpPr>
        <p:spPr>
          <a:xfrm>
            <a:off x="2439742" y="1942512"/>
            <a:ext cx="1826700" cy="1487099"/>
          </a:xfrm>
          <a:prstGeom prst="straightConnector1">
            <a:avLst/>
          </a:prstGeom>
          <a:noFill/>
          <a:ln cap="flat" cmpd="sng" w="28575">
            <a:solidFill>
              <a:srgbClr val="FF0000"/>
            </a:solidFill>
            <a:prstDash val="dash"/>
            <a:round/>
            <a:headEnd len="lg" w="lg" type="none"/>
            <a:tailEnd len="lg" w="lg" type="stealth"/>
          </a:ln>
        </p:spPr>
      </p:cxnSp>
      <p:cxnSp>
        <p:nvCxnSpPr>
          <p:cNvPr id="488" name="Shape 488"/>
          <p:cNvCxnSpPr>
            <a:stCxn id="478" idx="3"/>
            <a:endCxn id="489" idx="1"/>
          </p:cNvCxnSpPr>
          <p:nvPr/>
        </p:nvCxnSpPr>
        <p:spPr>
          <a:xfrm>
            <a:off x="2439742" y="1942511"/>
            <a:ext cx="1826700" cy="2871299"/>
          </a:xfrm>
          <a:prstGeom prst="straightConnector1">
            <a:avLst/>
          </a:prstGeom>
          <a:noFill/>
          <a:ln cap="flat" cmpd="sng" w="28575">
            <a:solidFill>
              <a:srgbClr val="274E13"/>
            </a:solidFill>
            <a:prstDash val="solid"/>
            <a:round/>
            <a:headEnd len="lg" w="lg" type="none"/>
            <a:tailEnd len="lg" w="lg" type="stealth"/>
          </a:ln>
        </p:spPr>
      </p:cxnSp>
      <p:cxnSp>
        <p:nvCxnSpPr>
          <p:cNvPr id="490" name="Shape 490"/>
          <p:cNvCxnSpPr>
            <a:stCxn id="479" idx="3"/>
            <a:endCxn id="489" idx="1"/>
          </p:cNvCxnSpPr>
          <p:nvPr/>
        </p:nvCxnSpPr>
        <p:spPr>
          <a:xfrm>
            <a:off x="2359599" y="3429607"/>
            <a:ext cx="1906800" cy="1384200"/>
          </a:xfrm>
          <a:prstGeom prst="straightConnector1">
            <a:avLst/>
          </a:prstGeom>
          <a:noFill/>
          <a:ln cap="flat" cmpd="sng" w="28575">
            <a:solidFill>
              <a:srgbClr val="FF0000"/>
            </a:solidFill>
            <a:prstDash val="dash"/>
            <a:round/>
            <a:headEnd len="lg" w="lg" type="none"/>
            <a:tailEnd len="lg" w="lg" type="stealth"/>
          </a:ln>
        </p:spPr>
      </p:cxnSp>
      <p:cxnSp>
        <p:nvCxnSpPr>
          <p:cNvPr id="491" name="Shape 491"/>
          <p:cNvCxnSpPr>
            <a:stCxn id="481" idx="1"/>
            <a:endCxn id="489" idx="3"/>
          </p:cNvCxnSpPr>
          <p:nvPr/>
        </p:nvCxnSpPr>
        <p:spPr>
          <a:xfrm flipH="1">
            <a:off x="5204724" y="1942507"/>
            <a:ext cx="1594200" cy="2871300"/>
          </a:xfrm>
          <a:prstGeom prst="straightConnector1">
            <a:avLst/>
          </a:prstGeom>
          <a:noFill/>
          <a:ln cap="flat" cmpd="sng" w="28575">
            <a:solidFill>
              <a:srgbClr val="FF0000"/>
            </a:solidFill>
            <a:prstDash val="dash"/>
            <a:round/>
            <a:headEnd len="lg" w="lg" type="none"/>
            <a:tailEnd len="lg" w="lg" type="stealth"/>
          </a:ln>
        </p:spPr>
      </p:cxnSp>
      <p:cxnSp>
        <p:nvCxnSpPr>
          <p:cNvPr id="492" name="Shape 492"/>
          <p:cNvCxnSpPr>
            <a:stCxn id="482" idx="1"/>
            <a:endCxn id="489" idx="3"/>
          </p:cNvCxnSpPr>
          <p:nvPr/>
        </p:nvCxnSpPr>
        <p:spPr>
          <a:xfrm flipH="1">
            <a:off x="5204499" y="3429607"/>
            <a:ext cx="1535700" cy="1384200"/>
          </a:xfrm>
          <a:prstGeom prst="straightConnector1">
            <a:avLst/>
          </a:prstGeom>
          <a:noFill/>
          <a:ln cap="flat" cmpd="sng" w="28575">
            <a:solidFill>
              <a:srgbClr val="FF0000"/>
            </a:solidFill>
            <a:prstDash val="dash"/>
            <a:round/>
            <a:headEnd len="lg" w="lg" type="none"/>
            <a:tailEnd len="lg" w="lg" type="stealth"/>
          </a:ln>
        </p:spPr>
      </p:cxnSp>
      <p:cxnSp>
        <p:nvCxnSpPr>
          <p:cNvPr id="493" name="Shape 493"/>
          <p:cNvCxnSpPr>
            <a:stCxn id="483" idx="1"/>
            <a:endCxn id="489" idx="3"/>
          </p:cNvCxnSpPr>
          <p:nvPr/>
        </p:nvCxnSpPr>
        <p:spPr>
          <a:xfrm rot="10800000">
            <a:off x="5204699" y="4813795"/>
            <a:ext cx="1535400" cy="273300"/>
          </a:xfrm>
          <a:prstGeom prst="straightConnector1">
            <a:avLst/>
          </a:prstGeom>
          <a:noFill/>
          <a:ln cap="flat" cmpd="sng" w="28575">
            <a:solidFill>
              <a:srgbClr val="FF0000"/>
            </a:solidFill>
            <a:prstDash val="dash"/>
            <a:round/>
            <a:headEnd len="lg" w="lg" type="none"/>
            <a:tailEnd len="lg" w="lg" type="stealth"/>
          </a:ln>
        </p:spPr>
      </p:cxnSp>
      <p:cxnSp>
        <p:nvCxnSpPr>
          <p:cNvPr id="494" name="Shape 494"/>
          <p:cNvCxnSpPr>
            <a:stCxn id="480" idx="3"/>
            <a:endCxn id="489" idx="1"/>
          </p:cNvCxnSpPr>
          <p:nvPr/>
        </p:nvCxnSpPr>
        <p:spPr>
          <a:xfrm flipH="1" rot="10800000">
            <a:off x="2359599" y="4813795"/>
            <a:ext cx="1906800" cy="273300"/>
          </a:xfrm>
          <a:prstGeom prst="straightConnector1">
            <a:avLst/>
          </a:prstGeom>
          <a:noFill/>
          <a:ln cap="flat" cmpd="sng" w="28575">
            <a:solidFill>
              <a:srgbClr val="FF0000"/>
            </a:solidFill>
            <a:prstDash val="dash"/>
            <a:round/>
            <a:headEnd len="lg" w="lg" type="none"/>
            <a:tailEnd len="lg" w="lg" type="stealth"/>
          </a:ln>
        </p:spPr>
      </p:cxnSp>
      <p:cxnSp>
        <p:nvCxnSpPr>
          <p:cNvPr id="495" name="Shape 495"/>
          <p:cNvCxnSpPr>
            <a:stCxn id="481" idx="1"/>
            <a:endCxn id="485" idx="3"/>
          </p:cNvCxnSpPr>
          <p:nvPr/>
        </p:nvCxnSpPr>
        <p:spPr>
          <a:xfrm flipH="1">
            <a:off x="5204724" y="1942507"/>
            <a:ext cx="1594200" cy="160200"/>
          </a:xfrm>
          <a:prstGeom prst="straightConnector1">
            <a:avLst/>
          </a:prstGeom>
          <a:noFill/>
          <a:ln cap="flat" cmpd="sng" w="28575">
            <a:solidFill>
              <a:srgbClr val="274E13"/>
            </a:solidFill>
            <a:prstDash val="solid"/>
            <a:round/>
            <a:headEnd len="lg" w="lg" type="none"/>
            <a:tailEnd len="lg" w="lg" type="stealth"/>
          </a:ln>
        </p:spPr>
      </p:cxnSp>
      <p:cxnSp>
        <p:nvCxnSpPr>
          <p:cNvPr id="496" name="Shape 496"/>
          <p:cNvCxnSpPr>
            <a:stCxn id="482" idx="1"/>
            <a:endCxn id="485" idx="3"/>
          </p:cNvCxnSpPr>
          <p:nvPr/>
        </p:nvCxnSpPr>
        <p:spPr>
          <a:xfrm rot="10800000">
            <a:off x="5204499" y="2102707"/>
            <a:ext cx="1535700" cy="1326900"/>
          </a:xfrm>
          <a:prstGeom prst="straightConnector1">
            <a:avLst/>
          </a:prstGeom>
          <a:noFill/>
          <a:ln cap="flat" cmpd="sng" w="28575">
            <a:solidFill>
              <a:srgbClr val="274E13"/>
            </a:solidFill>
            <a:prstDash val="solid"/>
            <a:round/>
            <a:headEnd len="lg" w="lg" type="none"/>
            <a:tailEnd len="lg" w="lg" type="stealth"/>
          </a:ln>
        </p:spPr>
      </p:cxnSp>
      <p:cxnSp>
        <p:nvCxnSpPr>
          <p:cNvPr id="497" name="Shape 497"/>
          <p:cNvCxnSpPr>
            <a:stCxn id="483" idx="1"/>
            <a:endCxn id="485" idx="3"/>
          </p:cNvCxnSpPr>
          <p:nvPr/>
        </p:nvCxnSpPr>
        <p:spPr>
          <a:xfrm rot="10800000">
            <a:off x="5204699" y="2102695"/>
            <a:ext cx="1535400" cy="2984400"/>
          </a:xfrm>
          <a:prstGeom prst="straightConnector1">
            <a:avLst/>
          </a:prstGeom>
          <a:noFill/>
          <a:ln cap="flat" cmpd="sng" w="28575">
            <a:solidFill>
              <a:srgbClr val="274E13"/>
            </a:solidFill>
            <a:prstDash val="solid"/>
            <a:round/>
            <a:headEnd len="lg" w="lg" type="none"/>
            <a:tailEnd len="lg" w="lg" type="stealth"/>
          </a:ln>
        </p:spPr>
      </p:cxnSp>
      <p:cxnSp>
        <p:nvCxnSpPr>
          <p:cNvPr id="498" name="Shape 498"/>
          <p:cNvCxnSpPr>
            <a:stCxn id="481" idx="1"/>
            <a:endCxn id="487" idx="3"/>
          </p:cNvCxnSpPr>
          <p:nvPr/>
        </p:nvCxnSpPr>
        <p:spPr>
          <a:xfrm flipH="1">
            <a:off x="5204724" y="1942507"/>
            <a:ext cx="1594200" cy="1487100"/>
          </a:xfrm>
          <a:prstGeom prst="straightConnector1">
            <a:avLst/>
          </a:prstGeom>
          <a:noFill/>
          <a:ln cap="flat" cmpd="sng" w="28575">
            <a:solidFill>
              <a:srgbClr val="274E13"/>
            </a:solidFill>
            <a:prstDash val="solid"/>
            <a:round/>
            <a:headEnd len="lg" w="lg" type="none"/>
            <a:tailEnd len="lg" w="lg" type="stealth"/>
          </a:ln>
        </p:spPr>
      </p:cxnSp>
      <p:cxnSp>
        <p:nvCxnSpPr>
          <p:cNvPr id="499" name="Shape 499"/>
          <p:cNvCxnSpPr>
            <a:stCxn id="482" idx="1"/>
            <a:endCxn id="487" idx="3"/>
          </p:cNvCxnSpPr>
          <p:nvPr/>
        </p:nvCxnSpPr>
        <p:spPr>
          <a:xfrm rot="10800000">
            <a:off x="5204499" y="3429607"/>
            <a:ext cx="1535700" cy="0"/>
          </a:xfrm>
          <a:prstGeom prst="straightConnector1">
            <a:avLst/>
          </a:prstGeom>
          <a:noFill/>
          <a:ln cap="flat" cmpd="sng" w="28575">
            <a:solidFill>
              <a:srgbClr val="274E13"/>
            </a:solidFill>
            <a:prstDash val="solid"/>
            <a:round/>
            <a:headEnd len="lg" w="lg" type="none"/>
            <a:tailEnd len="lg" w="lg" type="stealth"/>
          </a:ln>
        </p:spPr>
      </p:cxnSp>
      <p:cxnSp>
        <p:nvCxnSpPr>
          <p:cNvPr id="500" name="Shape 500"/>
          <p:cNvCxnSpPr>
            <a:stCxn id="483" idx="1"/>
            <a:endCxn id="487" idx="3"/>
          </p:cNvCxnSpPr>
          <p:nvPr/>
        </p:nvCxnSpPr>
        <p:spPr>
          <a:xfrm rot="10800000">
            <a:off x="5204699" y="3429595"/>
            <a:ext cx="1535400" cy="1657500"/>
          </a:xfrm>
          <a:prstGeom prst="straightConnector1">
            <a:avLst/>
          </a:prstGeom>
          <a:noFill/>
          <a:ln cap="flat" cmpd="sng" w="28575">
            <a:solidFill>
              <a:srgbClr val="274E13"/>
            </a:solidFill>
            <a:prstDash val="solid"/>
            <a:round/>
            <a:headEnd len="lg" w="lg" type="none"/>
            <a:tailEnd len="lg" w="lg" type="stealth"/>
          </a:ln>
        </p:spPr>
      </p:cxnSp>
      <p:cxnSp>
        <p:nvCxnSpPr>
          <p:cNvPr id="501" name="Shape 501"/>
          <p:cNvCxnSpPr>
            <a:stCxn id="479" idx="3"/>
            <a:endCxn id="485" idx="1"/>
          </p:cNvCxnSpPr>
          <p:nvPr/>
        </p:nvCxnSpPr>
        <p:spPr>
          <a:xfrm flipH="1" rot="10800000">
            <a:off x="2359599" y="2102707"/>
            <a:ext cx="1906800" cy="1326900"/>
          </a:xfrm>
          <a:prstGeom prst="straightConnector1">
            <a:avLst/>
          </a:prstGeom>
          <a:noFill/>
          <a:ln cap="flat" cmpd="sng" w="28575">
            <a:solidFill>
              <a:srgbClr val="274E13"/>
            </a:solidFill>
            <a:prstDash val="solid"/>
            <a:round/>
            <a:headEnd len="lg" w="lg" type="none"/>
            <a:tailEnd len="lg" w="lg" type="stealth"/>
          </a:ln>
        </p:spPr>
      </p:cxnSp>
      <p:cxnSp>
        <p:nvCxnSpPr>
          <p:cNvPr id="502" name="Shape 502"/>
          <p:cNvCxnSpPr>
            <a:stCxn id="479" idx="3"/>
            <a:endCxn id="487" idx="1"/>
          </p:cNvCxnSpPr>
          <p:nvPr/>
        </p:nvCxnSpPr>
        <p:spPr>
          <a:xfrm>
            <a:off x="2359599" y="3429607"/>
            <a:ext cx="1906800" cy="0"/>
          </a:xfrm>
          <a:prstGeom prst="straightConnector1">
            <a:avLst/>
          </a:prstGeom>
          <a:noFill/>
          <a:ln cap="flat" cmpd="sng" w="28575">
            <a:solidFill>
              <a:srgbClr val="274E13"/>
            </a:solidFill>
            <a:prstDash val="solid"/>
            <a:round/>
            <a:headEnd len="lg" w="lg" type="none"/>
            <a:tailEnd len="lg" w="lg" type="stealth"/>
          </a:ln>
        </p:spPr>
      </p:cxnSp>
      <p:cxnSp>
        <p:nvCxnSpPr>
          <p:cNvPr id="503" name="Shape 503"/>
          <p:cNvCxnSpPr>
            <a:stCxn id="480" idx="3"/>
            <a:endCxn id="485" idx="1"/>
          </p:cNvCxnSpPr>
          <p:nvPr/>
        </p:nvCxnSpPr>
        <p:spPr>
          <a:xfrm flipH="1" rot="10800000">
            <a:off x="2359599" y="2102695"/>
            <a:ext cx="1906800" cy="2984400"/>
          </a:xfrm>
          <a:prstGeom prst="straightConnector1">
            <a:avLst/>
          </a:prstGeom>
          <a:noFill/>
          <a:ln cap="flat" cmpd="sng" w="28575">
            <a:solidFill>
              <a:srgbClr val="274E13"/>
            </a:solidFill>
            <a:prstDash val="solid"/>
            <a:round/>
            <a:headEnd len="lg" w="lg" type="none"/>
            <a:tailEnd len="lg" w="lg" type="stealth"/>
          </a:ln>
        </p:spPr>
      </p:cxnSp>
      <p:cxnSp>
        <p:nvCxnSpPr>
          <p:cNvPr id="504" name="Shape 504"/>
          <p:cNvCxnSpPr>
            <a:stCxn id="480" idx="3"/>
            <a:endCxn id="487" idx="1"/>
          </p:cNvCxnSpPr>
          <p:nvPr/>
        </p:nvCxnSpPr>
        <p:spPr>
          <a:xfrm flipH="1" rot="10800000">
            <a:off x="2359599" y="3429595"/>
            <a:ext cx="1906800" cy="1657500"/>
          </a:xfrm>
          <a:prstGeom prst="straightConnector1">
            <a:avLst/>
          </a:prstGeom>
          <a:noFill/>
          <a:ln cap="flat" cmpd="sng" w="28575">
            <a:solidFill>
              <a:srgbClr val="274E13"/>
            </a:solidFill>
            <a:prstDash val="solid"/>
            <a:round/>
            <a:headEnd len="lg" w="lg" type="none"/>
            <a:tailEnd len="lg" w="lg" type="stealth"/>
          </a:ln>
        </p:spPr>
      </p:cxnSp>
      <p:sp>
        <p:nvSpPr>
          <p:cNvPr id="505" name="Shape 505"/>
          <p:cNvSpPr txBox="1"/>
          <p:nvPr/>
        </p:nvSpPr>
        <p:spPr>
          <a:xfrm>
            <a:off x="1122800" y="56319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0.83</a:t>
            </a:r>
          </a:p>
        </p:txBody>
      </p:sp>
      <p:sp>
        <p:nvSpPr>
          <p:cNvPr id="506" name="Shape 506"/>
          <p:cNvSpPr txBox="1"/>
          <p:nvPr/>
        </p:nvSpPr>
        <p:spPr>
          <a:xfrm>
            <a:off x="1122662" y="388485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0.83</a:t>
            </a:r>
          </a:p>
        </p:txBody>
      </p:sp>
      <p:sp>
        <p:nvSpPr>
          <p:cNvPr id="507" name="Shape 507"/>
          <p:cNvSpPr txBox="1"/>
          <p:nvPr/>
        </p:nvSpPr>
        <p:spPr>
          <a:xfrm>
            <a:off x="1122662" y="24492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0.17</a:t>
            </a:r>
          </a:p>
        </p:txBody>
      </p:sp>
      <p:sp>
        <p:nvSpPr>
          <p:cNvPr id="508" name="Shape 508"/>
          <p:cNvSpPr txBox="1"/>
          <p:nvPr/>
        </p:nvSpPr>
        <p:spPr>
          <a:xfrm>
            <a:off x="6517537" y="55557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0.83</a:t>
            </a:r>
          </a:p>
        </p:txBody>
      </p:sp>
      <p:sp>
        <p:nvSpPr>
          <p:cNvPr id="509" name="Shape 509"/>
          <p:cNvSpPr txBox="1"/>
          <p:nvPr/>
        </p:nvSpPr>
        <p:spPr>
          <a:xfrm>
            <a:off x="6517637" y="3898600"/>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0.83</a:t>
            </a:r>
          </a:p>
        </p:txBody>
      </p:sp>
      <p:sp>
        <p:nvSpPr>
          <p:cNvPr id="510" name="Shape 510"/>
          <p:cNvSpPr txBox="1"/>
          <p:nvPr/>
        </p:nvSpPr>
        <p:spPr>
          <a:xfrm>
            <a:off x="6576362" y="2410975"/>
            <a:ext cx="1535700" cy="4737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t>
            </a:r>
            <a:r>
              <a:rPr lang="en" sz="2000">
                <a:latin typeface="Helvetica Neue"/>
                <a:ea typeface="Helvetica Neue"/>
                <a:cs typeface="Helvetica Neue"/>
                <a:sym typeface="Helvetica Neue"/>
              </a:rPr>
              <a:t>(u) = 0.83</a:t>
            </a:r>
          </a:p>
        </p:txBody>
      </p:sp>
      <p:sp>
        <p:nvSpPr>
          <p:cNvPr id="511" name="Shape 511"/>
          <p:cNvSpPr txBox="1"/>
          <p:nvPr/>
        </p:nvSpPr>
        <p:spPr>
          <a:xfrm>
            <a:off x="3921725" y="2571675"/>
            <a:ext cx="1535700" cy="3942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g</a:t>
            </a:r>
            <a:r>
              <a:rPr lang="en" sz="2000">
                <a:latin typeface="Helvetica Neue"/>
                <a:ea typeface="Helvetica Neue"/>
                <a:cs typeface="Helvetica Neue"/>
                <a:sym typeface="Helvetica Neue"/>
              </a:rPr>
              <a:t>(v) = 0.67</a:t>
            </a:r>
          </a:p>
        </p:txBody>
      </p:sp>
      <p:sp>
        <p:nvSpPr>
          <p:cNvPr id="512" name="Shape 512"/>
          <p:cNvSpPr txBox="1"/>
          <p:nvPr/>
        </p:nvSpPr>
        <p:spPr>
          <a:xfrm>
            <a:off x="3921725" y="3924625"/>
            <a:ext cx="1535400" cy="3942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g</a:t>
            </a:r>
            <a:r>
              <a:rPr lang="en" sz="2000">
                <a:latin typeface="Helvetica Neue"/>
                <a:ea typeface="Helvetica Neue"/>
                <a:cs typeface="Helvetica Neue"/>
                <a:sym typeface="Helvetica Neue"/>
              </a:rPr>
              <a:t>(v) = 0.67</a:t>
            </a:r>
          </a:p>
        </p:txBody>
      </p:sp>
      <p:sp>
        <p:nvSpPr>
          <p:cNvPr id="513" name="Shape 513"/>
          <p:cNvSpPr txBox="1"/>
          <p:nvPr/>
        </p:nvSpPr>
        <p:spPr>
          <a:xfrm>
            <a:off x="3879850" y="5431037"/>
            <a:ext cx="1638900" cy="3942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g</a:t>
            </a:r>
            <a:r>
              <a:rPr lang="en" sz="2000">
                <a:latin typeface="Helvetica Neue"/>
                <a:ea typeface="Helvetica Neue"/>
                <a:cs typeface="Helvetica Neue"/>
                <a:sym typeface="Helvetica Neue"/>
              </a:rPr>
              <a:t>(v) = -0.67</a:t>
            </a:r>
          </a:p>
        </p:txBody>
      </p:sp>
      <p:pic>
        <p:nvPicPr>
          <p:cNvPr descr="face-angel-md.png" id="514" name="Shape 514"/>
          <p:cNvPicPr preferRelativeResize="0"/>
          <p:nvPr/>
        </p:nvPicPr>
        <p:blipFill>
          <a:blip r:embed="rId4">
            <a:alphaModFix/>
          </a:blip>
          <a:stretch>
            <a:fillRect/>
          </a:stretch>
        </p:blipFill>
        <p:spPr>
          <a:xfrm>
            <a:off x="4266424" y="1697575"/>
            <a:ext cx="938174" cy="936915"/>
          </a:xfrm>
          <a:prstGeom prst="rect">
            <a:avLst/>
          </a:prstGeom>
          <a:noFill/>
          <a:ln>
            <a:noFill/>
          </a:ln>
        </p:spPr>
      </p:pic>
      <p:pic>
        <p:nvPicPr>
          <p:cNvPr descr="face-angel-md.png" id="515" name="Shape 515"/>
          <p:cNvPicPr preferRelativeResize="0"/>
          <p:nvPr/>
        </p:nvPicPr>
        <p:blipFill>
          <a:blip r:embed="rId4">
            <a:alphaModFix/>
          </a:blip>
          <a:stretch>
            <a:fillRect/>
          </a:stretch>
        </p:blipFill>
        <p:spPr>
          <a:xfrm>
            <a:off x="4266437" y="3091987"/>
            <a:ext cx="938174" cy="936915"/>
          </a:xfrm>
          <a:prstGeom prst="rect">
            <a:avLst/>
          </a:prstGeom>
          <a:noFill/>
          <a:ln>
            <a:noFill/>
          </a:ln>
        </p:spPr>
      </p:pic>
      <p:pic>
        <p:nvPicPr>
          <p:cNvPr descr="devil7.png" id="516" name="Shape 516"/>
          <p:cNvPicPr preferRelativeResize="0"/>
          <p:nvPr/>
        </p:nvPicPr>
        <p:blipFill>
          <a:blip r:embed="rId3">
            <a:alphaModFix/>
          </a:blip>
          <a:stretch>
            <a:fillRect/>
          </a:stretch>
        </p:blipFill>
        <p:spPr>
          <a:xfrm>
            <a:off x="4266424" y="4353300"/>
            <a:ext cx="1098468" cy="1096973"/>
          </a:xfrm>
          <a:prstGeom prst="rect">
            <a:avLst/>
          </a:prstGeom>
          <a:noFill/>
          <a:ln>
            <a:noFill/>
          </a:ln>
        </p:spPr>
      </p:pic>
      <p:sp>
        <p:nvSpPr>
          <p:cNvPr id="517" name="Shape 517"/>
          <p:cNvSpPr txBox="1"/>
          <p:nvPr/>
        </p:nvSpPr>
        <p:spPr>
          <a:xfrm>
            <a:off x="1773375" y="6181125"/>
            <a:ext cx="5853600" cy="524700"/>
          </a:xfrm>
          <a:prstGeom prst="rect">
            <a:avLst/>
          </a:prstGeom>
          <a:solidFill>
            <a:srgbClr val="990000"/>
          </a:solidFill>
          <a:ln>
            <a:noFill/>
          </a:ln>
        </p:spPr>
        <p:txBody>
          <a:bodyPr anchorCtr="0" anchor="ctr" bIns="91425" lIns="91425" rIns="91425" tIns="91425">
            <a:noAutofit/>
          </a:bodyPr>
          <a:lstStyle/>
          <a:p>
            <a:pPr lvl="0" rtl="0" algn="ctr">
              <a:spcBef>
                <a:spcPts val="0"/>
              </a:spcBef>
              <a:buNone/>
            </a:pPr>
            <a:r>
              <a:rPr lang="en" sz="2400">
                <a:solidFill>
                  <a:srgbClr val="FFFFFF"/>
                </a:solidFill>
              </a:rPr>
              <a:t>Predicted Edge Weight (u,v) = f(u) x g(v)</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200"/>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1" name="Shape 521"/>
        <p:cNvGrpSpPr/>
        <p:nvPr/>
      </p:nvGrpSpPr>
      <p:grpSpPr>
        <a:xfrm>
          <a:off x="0" y="0"/>
          <a:ext cx="0" cy="0"/>
          <a:chOff x="0" y="0"/>
          <a:chExt cx="0" cy="0"/>
        </a:xfrm>
      </p:grpSpPr>
      <p:sp>
        <p:nvSpPr>
          <p:cNvPr id="522" name="Shape 522"/>
          <p:cNvSpPr txBox="1"/>
          <p:nvPr>
            <p:ph type="ctrTitle"/>
          </p:nvPr>
        </p:nvSpPr>
        <p:spPr>
          <a:xfrm>
            <a:off x="311700" y="2286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Theoretical Guarantees</a:t>
            </a:r>
          </a:p>
        </p:txBody>
      </p:sp>
      <p:sp>
        <p:nvSpPr>
          <p:cNvPr id="523" name="Shape 523"/>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524" name="Shape 524"/>
          <p:cNvSpPr txBox="1"/>
          <p:nvPr/>
        </p:nvSpPr>
        <p:spPr>
          <a:xfrm>
            <a:off x="217450" y="1047500"/>
            <a:ext cx="8382000" cy="5227200"/>
          </a:xfrm>
          <a:prstGeom prst="rect">
            <a:avLst/>
          </a:prstGeom>
          <a:noFill/>
          <a:ln>
            <a:noFill/>
          </a:ln>
        </p:spPr>
        <p:txBody>
          <a:bodyPr anchorCtr="0" anchor="t" bIns="91425" lIns="91425" rIns="91425" tIns="91425">
            <a:noAutofit/>
          </a:bodyPr>
          <a:lstStyle/>
          <a:p>
            <a:pPr indent="-381000" lvl="0" marL="457200" rtl="0">
              <a:spcBef>
                <a:spcPts val="0"/>
              </a:spcBef>
              <a:buSzPct val="100000"/>
              <a:buChar char="●"/>
            </a:pPr>
            <a:r>
              <a:rPr lang="en" sz="2400">
                <a:solidFill>
                  <a:srgbClr val="B20003"/>
                </a:solidFill>
              </a:rPr>
              <a:t>Convergence Theorem</a:t>
            </a:r>
            <a:r>
              <a:rPr lang="en" sz="2400"/>
              <a:t>: </a:t>
            </a:r>
            <a:r>
              <a:rPr lang="en" sz="2400">
                <a:solidFill>
                  <a:schemeClr val="dk1"/>
                </a:solidFill>
              </a:rPr>
              <a:t>The error between iterations is bounded, and as </a:t>
            </a:r>
            <a:r>
              <a:rPr i="1" lang="en" sz="2400">
                <a:solidFill>
                  <a:schemeClr val="dk1"/>
                </a:solidFill>
              </a:rPr>
              <a:t>t </a:t>
            </a:r>
            <a:r>
              <a:rPr lang="en" sz="2400">
                <a:solidFill>
                  <a:schemeClr val="dk1"/>
                </a:solidFill>
              </a:rPr>
              <a:t>increases, the rating scores converge. The error bound is given by:</a:t>
            </a:r>
          </a:p>
          <a:p>
            <a:pPr lvl="0" rtl="0">
              <a:spcBef>
                <a:spcPts val="0"/>
              </a:spcBef>
              <a:buNone/>
            </a:pPr>
            <a:r>
              <a:t/>
            </a:r>
            <a:endParaRPr sz="2400">
              <a:solidFill>
                <a:schemeClr val="dk1"/>
              </a:solidFill>
            </a:endParaRPr>
          </a:p>
          <a:p>
            <a:pPr lvl="0" rtl="0">
              <a:spcBef>
                <a:spcPts val="0"/>
              </a:spcBef>
              <a:buNone/>
            </a:pPr>
            <a:r>
              <a:t/>
            </a:r>
            <a:endParaRPr sz="2400">
              <a:solidFill>
                <a:schemeClr val="dk1"/>
              </a:solidFill>
            </a:endParaRPr>
          </a:p>
          <a:p>
            <a:pPr lvl="0" rtl="0">
              <a:spcBef>
                <a:spcPts val="0"/>
              </a:spcBef>
              <a:buNone/>
            </a:pPr>
            <a:r>
              <a:t/>
            </a:r>
            <a:endParaRPr sz="2400">
              <a:solidFill>
                <a:schemeClr val="dk1"/>
              </a:solidFill>
            </a:endParaRPr>
          </a:p>
          <a:p>
            <a:pPr lvl="0">
              <a:spcBef>
                <a:spcPts val="0"/>
              </a:spcBef>
              <a:buNone/>
            </a:pPr>
            <a:r>
              <a:t/>
            </a:r>
            <a:endParaRPr sz="2400">
              <a:solidFill>
                <a:schemeClr val="dk1"/>
              </a:solidFill>
            </a:endParaRPr>
          </a:p>
          <a:p>
            <a:pPr lvl="0" rtl="0">
              <a:spcBef>
                <a:spcPts val="0"/>
              </a:spcBef>
              <a:buNone/>
            </a:pPr>
            <a:r>
              <a:rPr lang="en" sz="2400">
                <a:solidFill>
                  <a:schemeClr val="dk1"/>
                </a:solidFill>
              </a:rPr>
              <a:t>    As t increases, </a:t>
            </a:r>
          </a:p>
          <a:p>
            <a:pPr lvl="0" rtl="0">
              <a:spcBef>
                <a:spcPts val="0"/>
              </a:spcBef>
              <a:buNone/>
            </a:pPr>
            <a:r>
              <a:t/>
            </a:r>
            <a:endParaRPr sz="2400"/>
          </a:p>
          <a:p>
            <a:pPr indent="-381000" lvl="0" marL="457200" rtl="0">
              <a:spcBef>
                <a:spcPts val="0"/>
              </a:spcBef>
              <a:buSzPct val="100000"/>
              <a:buChar char="●"/>
            </a:pPr>
            <a:r>
              <a:rPr lang="en" sz="2400">
                <a:solidFill>
                  <a:srgbClr val="B20003"/>
                </a:solidFill>
              </a:rPr>
              <a:t>Uniqueness Theorem</a:t>
            </a:r>
            <a:r>
              <a:rPr lang="en" sz="2400"/>
              <a:t>: Iterations converge to a unique solution, given the starting criteria.</a:t>
            </a:r>
          </a:p>
          <a:p>
            <a:pPr lvl="0" rtl="0">
              <a:spcBef>
                <a:spcPts val="0"/>
              </a:spcBef>
              <a:buNone/>
            </a:pPr>
            <a:r>
              <a:t/>
            </a:r>
            <a:endParaRPr sz="2400"/>
          </a:p>
          <a:p>
            <a:pPr indent="-381000" lvl="0" marL="457200" rtl="0">
              <a:spcBef>
                <a:spcPts val="0"/>
              </a:spcBef>
              <a:buSzPct val="100000"/>
              <a:buChar char="●"/>
            </a:pPr>
            <a:r>
              <a:rPr lang="en" sz="2400">
                <a:solidFill>
                  <a:srgbClr val="B20003"/>
                </a:solidFill>
              </a:rPr>
              <a:t>Time Complexity</a:t>
            </a:r>
            <a:r>
              <a:rPr lang="en" sz="2400"/>
              <a:t>: O(|E|)</a:t>
            </a:r>
          </a:p>
        </p:txBody>
      </p:sp>
      <p:pic>
        <p:nvPicPr>
          <p:cNvPr descr="Screenshot - 10272016 - 05:15:40 AM.png" id="525" name="Shape 525"/>
          <p:cNvPicPr preferRelativeResize="0"/>
          <p:nvPr/>
        </p:nvPicPr>
        <p:blipFill>
          <a:blip r:embed="rId3">
            <a:alphaModFix/>
          </a:blip>
          <a:stretch>
            <a:fillRect/>
          </a:stretch>
        </p:blipFill>
        <p:spPr>
          <a:xfrm>
            <a:off x="2428025" y="2354950"/>
            <a:ext cx="4834800" cy="495349"/>
          </a:xfrm>
          <a:prstGeom prst="rect">
            <a:avLst/>
          </a:prstGeom>
          <a:noFill/>
          <a:ln>
            <a:noFill/>
          </a:ln>
        </p:spPr>
      </p:pic>
      <p:pic>
        <p:nvPicPr>
          <p:cNvPr descr="Screenshot - 10272016 - 05:16:08 AM.png" id="526" name="Shape 526"/>
          <p:cNvPicPr preferRelativeResize="0"/>
          <p:nvPr/>
        </p:nvPicPr>
        <p:blipFill>
          <a:blip r:embed="rId4">
            <a:alphaModFix/>
          </a:blip>
          <a:stretch>
            <a:fillRect/>
          </a:stretch>
        </p:blipFill>
        <p:spPr>
          <a:xfrm>
            <a:off x="2428025" y="2957662"/>
            <a:ext cx="4834799" cy="495339"/>
          </a:xfrm>
          <a:prstGeom prst="rect">
            <a:avLst/>
          </a:prstGeom>
          <a:noFill/>
          <a:ln>
            <a:noFill/>
          </a:ln>
        </p:spPr>
      </p:pic>
      <p:pic>
        <p:nvPicPr>
          <p:cNvPr descr="Screenshot - 10272016 - 05:28:37 AM.png" id="527" name="Shape 527"/>
          <p:cNvPicPr preferRelativeResize="0"/>
          <p:nvPr/>
        </p:nvPicPr>
        <p:blipFill rotWithShape="1">
          <a:blip r:embed="rId5">
            <a:alphaModFix/>
          </a:blip>
          <a:srcRect b="11334" l="0" r="0" t="24559"/>
          <a:stretch/>
        </p:blipFill>
        <p:spPr>
          <a:xfrm>
            <a:off x="2804075" y="3629625"/>
            <a:ext cx="4215725" cy="44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1" name="Shape 531"/>
        <p:cNvGrpSpPr/>
        <p:nvPr/>
      </p:nvGrpSpPr>
      <p:grpSpPr>
        <a:xfrm>
          <a:off x="0" y="0"/>
          <a:ext cx="0" cy="0"/>
          <a:chOff x="0" y="0"/>
          <a:chExt cx="0" cy="0"/>
        </a:xfrm>
      </p:grpSpPr>
      <p:sp>
        <p:nvSpPr>
          <p:cNvPr id="532" name="Shape 532"/>
          <p:cNvSpPr txBox="1"/>
          <p:nvPr>
            <p:ph type="ctrTitle"/>
          </p:nvPr>
        </p:nvSpPr>
        <p:spPr>
          <a:xfrm>
            <a:off x="311700" y="2286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Experiments: Data and settings</a:t>
            </a:r>
          </a:p>
        </p:txBody>
      </p:sp>
      <p:sp>
        <p:nvSpPr>
          <p:cNvPr id="533" name="Shape 533"/>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pic>
        <p:nvPicPr>
          <p:cNvPr descr="epinions-logo.png" id="534" name="Shape 534"/>
          <p:cNvPicPr preferRelativeResize="0"/>
          <p:nvPr/>
        </p:nvPicPr>
        <p:blipFill rotWithShape="1">
          <a:blip r:embed="rId3">
            <a:alphaModFix/>
          </a:blip>
          <a:srcRect b="0" l="0" r="0" t="0"/>
          <a:stretch/>
        </p:blipFill>
        <p:spPr>
          <a:xfrm>
            <a:off x="173575" y="5654183"/>
            <a:ext cx="2039700" cy="653579"/>
          </a:xfrm>
          <a:prstGeom prst="rect">
            <a:avLst/>
          </a:prstGeom>
          <a:noFill/>
          <a:ln>
            <a:noFill/>
          </a:ln>
        </p:spPr>
      </p:pic>
      <p:pic>
        <p:nvPicPr>
          <p:cNvPr descr="pink_btc_135x135.png" id="535" name="Shape 535"/>
          <p:cNvPicPr preferRelativeResize="0"/>
          <p:nvPr/>
        </p:nvPicPr>
        <p:blipFill>
          <a:blip r:embed="rId4">
            <a:alphaModFix/>
          </a:blip>
          <a:stretch>
            <a:fillRect/>
          </a:stretch>
        </p:blipFill>
        <p:spPr>
          <a:xfrm>
            <a:off x="272071" y="1153900"/>
            <a:ext cx="1209503" cy="1209525"/>
          </a:xfrm>
          <a:prstGeom prst="rect">
            <a:avLst/>
          </a:prstGeom>
          <a:noFill/>
          <a:ln>
            <a:noFill/>
          </a:ln>
        </p:spPr>
      </p:pic>
      <p:pic>
        <p:nvPicPr>
          <p:cNvPr descr="Wikipedia-logo-v2.png" id="536" name="Shape 536"/>
          <p:cNvPicPr preferRelativeResize="0"/>
          <p:nvPr/>
        </p:nvPicPr>
        <p:blipFill>
          <a:blip r:embed="rId5">
            <a:alphaModFix/>
          </a:blip>
          <a:stretch>
            <a:fillRect/>
          </a:stretch>
        </p:blipFill>
        <p:spPr>
          <a:xfrm>
            <a:off x="7362650" y="2000375"/>
            <a:ext cx="1546019" cy="1414625"/>
          </a:xfrm>
          <a:prstGeom prst="rect">
            <a:avLst/>
          </a:prstGeom>
          <a:noFill/>
          <a:ln>
            <a:noFill/>
          </a:ln>
        </p:spPr>
      </p:pic>
      <p:pic>
        <p:nvPicPr>
          <p:cNvPr descr="Twitter_logo_bird_transparent_png.png" id="537" name="Shape 537"/>
          <p:cNvPicPr preferRelativeResize="0"/>
          <p:nvPr/>
        </p:nvPicPr>
        <p:blipFill>
          <a:blip r:embed="rId6">
            <a:alphaModFix/>
          </a:blip>
          <a:stretch>
            <a:fillRect/>
          </a:stretch>
        </p:blipFill>
        <p:spPr>
          <a:xfrm>
            <a:off x="197674" y="3323400"/>
            <a:ext cx="1283900" cy="1042502"/>
          </a:xfrm>
          <a:prstGeom prst="rect">
            <a:avLst/>
          </a:prstGeom>
          <a:noFill/>
          <a:ln>
            <a:noFill/>
          </a:ln>
        </p:spPr>
      </p:pic>
      <p:sp>
        <p:nvSpPr>
          <p:cNvPr id="538" name="Shape 538"/>
          <p:cNvSpPr txBox="1"/>
          <p:nvPr/>
        </p:nvSpPr>
        <p:spPr>
          <a:xfrm>
            <a:off x="1603675" y="1254925"/>
            <a:ext cx="4969800" cy="874200"/>
          </a:xfrm>
          <a:prstGeom prst="rect">
            <a:avLst/>
          </a:prstGeom>
          <a:noFill/>
          <a:ln>
            <a:noFill/>
          </a:ln>
        </p:spPr>
        <p:txBody>
          <a:bodyPr anchorCtr="0" anchor="t" bIns="91425" lIns="91425" rIns="91425" tIns="91425">
            <a:noAutofit/>
          </a:bodyPr>
          <a:lstStyle/>
          <a:p>
            <a:pPr lvl="0">
              <a:spcBef>
                <a:spcPts val="0"/>
              </a:spcBef>
              <a:buNone/>
            </a:pPr>
            <a:r>
              <a:rPr lang="en" sz="2400"/>
              <a:t>Two Bitcoin t</a:t>
            </a:r>
            <a:r>
              <a:rPr lang="en" sz="2400"/>
              <a:t>rust networks:</a:t>
            </a:r>
          </a:p>
          <a:p>
            <a:pPr lvl="0">
              <a:spcBef>
                <a:spcPts val="0"/>
              </a:spcBef>
              <a:buNone/>
            </a:pPr>
            <a:r>
              <a:rPr lang="en" sz="2400"/>
              <a:t>trust/distrust. </a:t>
            </a:r>
            <a:r>
              <a:rPr lang="en" sz="2400">
                <a:solidFill>
                  <a:srgbClr val="B20003"/>
                </a:solidFill>
              </a:rPr>
              <a:t>6k nodes, 36k edges</a:t>
            </a:r>
          </a:p>
        </p:txBody>
      </p:sp>
      <p:sp>
        <p:nvSpPr>
          <p:cNvPr id="539" name="Shape 539"/>
          <p:cNvSpPr txBox="1"/>
          <p:nvPr/>
        </p:nvSpPr>
        <p:spPr>
          <a:xfrm>
            <a:off x="2413975" y="2323850"/>
            <a:ext cx="4868400" cy="847200"/>
          </a:xfrm>
          <a:prstGeom prst="rect">
            <a:avLst/>
          </a:prstGeom>
          <a:noFill/>
          <a:ln>
            <a:noFill/>
          </a:ln>
        </p:spPr>
        <p:txBody>
          <a:bodyPr anchorCtr="0" anchor="t" bIns="91425" lIns="91425" rIns="91425" tIns="91425">
            <a:noAutofit/>
          </a:bodyPr>
          <a:lstStyle/>
          <a:p>
            <a:pPr lvl="0" rtl="0" algn="r">
              <a:spcBef>
                <a:spcPts val="0"/>
              </a:spcBef>
              <a:buNone/>
            </a:pPr>
            <a:r>
              <a:rPr lang="en" sz="2400">
                <a:solidFill>
                  <a:schemeClr val="dk1"/>
                </a:solidFill>
              </a:rPr>
              <a:t>Wikipedia editor: agree/disagree</a:t>
            </a:r>
          </a:p>
          <a:p>
            <a:pPr lvl="0" rtl="0" algn="r">
              <a:spcBef>
                <a:spcPts val="0"/>
              </a:spcBef>
              <a:buClr>
                <a:schemeClr val="dk1"/>
              </a:buClr>
              <a:buSzPct val="45833"/>
              <a:buFont typeface="Arial"/>
              <a:buNone/>
            </a:pPr>
            <a:r>
              <a:rPr lang="en" sz="2400">
                <a:solidFill>
                  <a:srgbClr val="B20003"/>
                </a:solidFill>
              </a:rPr>
              <a:t>342k nodes, 5.6M edges</a:t>
            </a:r>
          </a:p>
        </p:txBody>
      </p:sp>
      <p:sp>
        <p:nvSpPr>
          <p:cNvPr id="540" name="Shape 540"/>
          <p:cNvSpPr txBox="1"/>
          <p:nvPr/>
        </p:nvSpPr>
        <p:spPr>
          <a:xfrm>
            <a:off x="1603675" y="3416387"/>
            <a:ext cx="4331700" cy="830700"/>
          </a:xfrm>
          <a:prstGeom prst="rect">
            <a:avLst/>
          </a:prstGeom>
          <a:noFill/>
          <a:ln>
            <a:noFill/>
          </a:ln>
        </p:spPr>
        <p:txBody>
          <a:bodyPr anchorCtr="0" anchor="t" bIns="91425" lIns="91425" rIns="91425" tIns="91425">
            <a:noAutofit/>
          </a:bodyPr>
          <a:lstStyle/>
          <a:p>
            <a:pPr lvl="0">
              <a:spcBef>
                <a:spcPts val="0"/>
              </a:spcBef>
              <a:buNone/>
            </a:pPr>
            <a:r>
              <a:rPr lang="en" sz="2400"/>
              <a:t>User-user network: like/dislike</a:t>
            </a:r>
          </a:p>
          <a:p>
            <a:pPr lvl="0">
              <a:spcBef>
                <a:spcPts val="0"/>
              </a:spcBef>
              <a:buNone/>
            </a:pPr>
            <a:r>
              <a:rPr lang="en" sz="2400">
                <a:solidFill>
                  <a:srgbClr val="B20003"/>
                </a:solidFill>
              </a:rPr>
              <a:t>365k nodes, 2.6M edges</a:t>
            </a:r>
          </a:p>
          <a:p>
            <a:pPr lvl="0" rtl="0">
              <a:spcBef>
                <a:spcPts val="0"/>
              </a:spcBef>
              <a:buNone/>
            </a:pPr>
            <a:r>
              <a:t/>
            </a:r>
            <a:endParaRPr sz="2400"/>
          </a:p>
        </p:txBody>
      </p:sp>
      <p:sp>
        <p:nvSpPr>
          <p:cNvPr id="541" name="Shape 541"/>
          <p:cNvSpPr txBox="1"/>
          <p:nvPr/>
        </p:nvSpPr>
        <p:spPr>
          <a:xfrm>
            <a:off x="2289475" y="5490025"/>
            <a:ext cx="4660200" cy="874200"/>
          </a:xfrm>
          <a:prstGeom prst="rect">
            <a:avLst/>
          </a:prstGeom>
          <a:noFill/>
          <a:ln>
            <a:noFill/>
          </a:ln>
        </p:spPr>
        <p:txBody>
          <a:bodyPr anchorCtr="0" anchor="t" bIns="91425" lIns="91425" rIns="91425" tIns="91425">
            <a:noAutofit/>
          </a:bodyPr>
          <a:lstStyle/>
          <a:p>
            <a:pPr lvl="0">
              <a:spcBef>
                <a:spcPts val="0"/>
              </a:spcBef>
              <a:buNone/>
            </a:pPr>
            <a:r>
              <a:rPr lang="en" sz="2400"/>
              <a:t>User-user network: trust/distrust</a:t>
            </a:r>
          </a:p>
          <a:p>
            <a:pPr lvl="0" rtl="0">
              <a:spcBef>
                <a:spcPts val="0"/>
              </a:spcBef>
              <a:buNone/>
            </a:pPr>
            <a:r>
              <a:rPr lang="en" sz="2400">
                <a:solidFill>
                  <a:srgbClr val="B20003"/>
                </a:solidFill>
              </a:rPr>
              <a:t>196k nodes, 4.8M edges</a:t>
            </a:r>
          </a:p>
        </p:txBody>
      </p:sp>
      <p:pic>
        <p:nvPicPr>
          <p:cNvPr descr="Wikipedia-logo-v2.png" id="542" name="Shape 542"/>
          <p:cNvPicPr preferRelativeResize="0"/>
          <p:nvPr/>
        </p:nvPicPr>
        <p:blipFill>
          <a:blip r:embed="rId5">
            <a:alphaModFix/>
          </a:blip>
          <a:stretch>
            <a:fillRect/>
          </a:stretch>
        </p:blipFill>
        <p:spPr>
          <a:xfrm>
            <a:off x="7438851" y="4215271"/>
            <a:ext cx="1546025" cy="1414603"/>
          </a:xfrm>
          <a:prstGeom prst="rect">
            <a:avLst/>
          </a:prstGeom>
          <a:noFill/>
          <a:ln>
            <a:noFill/>
          </a:ln>
        </p:spPr>
      </p:pic>
      <p:sp>
        <p:nvSpPr>
          <p:cNvPr id="543" name="Shape 543"/>
          <p:cNvSpPr txBox="1"/>
          <p:nvPr/>
        </p:nvSpPr>
        <p:spPr>
          <a:xfrm>
            <a:off x="1985150" y="4469400"/>
            <a:ext cx="5436300" cy="847200"/>
          </a:xfrm>
          <a:prstGeom prst="rect">
            <a:avLst/>
          </a:prstGeom>
          <a:noFill/>
          <a:ln>
            <a:noFill/>
          </a:ln>
        </p:spPr>
        <p:txBody>
          <a:bodyPr anchorCtr="0" anchor="t" bIns="91425" lIns="91425" rIns="91425" tIns="91425">
            <a:noAutofit/>
          </a:bodyPr>
          <a:lstStyle/>
          <a:p>
            <a:pPr lvl="0" rtl="0" algn="r">
              <a:spcBef>
                <a:spcPts val="0"/>
              </a:spcBef>
              <a:buNone/>
            </a:pPr>
            <a:r>
              <a:rPr lang="en" sz="2400">
                <a:solidFill>
                  <a:schemeClr val="dk1"/>
                </a:solidFill>
              </a:rPr>
              <a:t>Wikipedia adminship: support/oppose </a:t>
            </a:r>
          </a:p>
          <a:p>
            <a:pPr lvl="0" rtl="0" algn="r">
              <a:spcBef>
                <a:spcPts val="0"/>
              </a:spcBef>
              <a:buNone/>
            </a:pPr>
            <a:r>
              <a:rPr lang="en" sz="2400">
                <a:solidFill>
                  <a:srgbClr val="B20003"/>
                </a:solidFill>
              </a:rPr>
              <a:t>10k nodes, 100k edges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7" name="Shape 547"/>
        <p:cNvGrpSpPr/>
        <p:nvPr/>
      </p:nvGrpSpPr>
      <p:grpSpPr>
        <a:xfrm>
          <a:off x="0" y="0"/>
          <a:ext cx="0" cy="0"/>
          <a:chOff x="0" y="0"/>
          <a:chExt cx="0" cy="0"/>
        </a:xfrm>
      </p:grpSpPr>
      <p:sp>
        <p:nvSpPr>
          <p:cNvPr id="548" name="Shape 548"/>
          <p:cNvSpPr txBox="1"/>
          <p:nvPr>
            <p:ph type="ctrTitle"/>
          </p:nvPr>
        </p:nvSpPr>
        <p:spPr>
          <a:xfrm>
            <a:off x="311700" y="2286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Comparisons</a:t>
            </a:r>
          </a:p>
        </p:txBody>
      </p:sp>
      <p:sp>
        <p:nvSpPr>
          <p:cNvPr id="549" name="Shape 549"/>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550" name="Shape 550"/>
          <p:cNvSpPr txBox="1"/>
          <p:nvPr/>
        </p:nvSpPr>
        <p:spPr>
          <a:xfrm>
            <a:off x="217450" y="1047500"/>
            <a:ext cx="8382000" cy="5227200"/>
          </a:xfrm>
          <a:prstGeom prst="rect">
            <a:avLst/>
          </a:prstGeom>
          <a:noFill/>
          <a:ln>
            <a:noFill/>
          </a:ln>
        </p:spPr>
        <p:txBody>
          <a:bodyPr anchorCtr="0" anchor="t" bIns="91425" lIns="91425" rIns="91425" tIns="91425">
            <a:noAutofit/>
          </a:bodyPr>
          <a:lstStyle/>
          <a:p>
            <a:pPr indent="-381000" lvl="0" marL="457200" rtl="0">
              <a:spcBef>
                <a:spcPts val="0"/>
              </a:spcBef>
              <a:buSzPct val="100000"/>
              <a:buChar char="●"/>
            </a:pPr>
            <a:r>
              <a:rPr lang="en" sz="2400"/>
              <a:t>Reciprocal edge weight</a:t>
            </a:r>
          </a:p>
          <a:p>
            <a:pPr indent="-381000" lvl="0" marL="457200" rtl="0">
              <a:spcBef>
                <a:spcPts val="0"/>
              </a:spcBef>
              <a:buSzPct val="100000"/>
              <a:buChar char="●"/>
            </a:pPr>
            <a:r>
              <a:rPr lang="en" sz="2400"/>
              <a:t>Triadic balance theory</a:t>
            </a:r>
          </a:p>
          <a:p>
            <a:pPr indent="-381000" lvl="0" marL="457200" rtl="0">
              <a:spcBef>
                <a:spcPts val="0"/>
              </a:spcBef>
              <a:buSzPct val="100000"/>
              <a:buChar char="●"/>
            </a:pPr>
            <a:r>
              <a:rPr lang="en" sz="2400"/>
              <a:t>Triadic status theory</a:t>
            </a:r>
          </a:p>
          <a:p>
            <a:pPr indent="-381000" lvl="0" marL="457200" rtl="0">
              <a:spcBef>
                <a:spcPts val="0"/>
              </a:spcBef>
              <a:buSzPct val="100000"/>
              <a:buChar char="●"/>
            </a:pPr>
            <a:r>
              <a:rPr lang="en" sz="2400"/>
              <a:t>Local status theory</a:t>
            </a:r>
          </a:p>
          <a:p>
            <a:pPr indent="-381000" lvl="0" marL="457200" rtl="0">
              <a:spcBef>
                <a:spcPts val="0"/>
              </a:spcBef>
              <a:buSzPct val="100000"/>
              <a:buChar char="●"/>
            </a:pPr>
            <a:r>
              <a:rPr lang="en" sz="2400"/>
              <a:t>Weighted PageRank</a:t>
            </a:r>
          </a:p>
          <a:p>
            <a:pPr indent="-381000" lvl="0" marL="457200" rtl="0">
              <a:spcBef>
                <a:spcPts val="0"/>
              </a:spcBef>
              <a:buSzPct val="100000"/>
              <a:buChar char="●"/>
            </a:pPr>
            <a:r>
              <a:rPr lang="en" sz="2400"/>
              <a:t>Signed Eigenvector Centrality</a:t>
            </a:r>
          </a:p>
          <a:p>
            <a:pPr indent="-381000" lvl="0" marL="457200" rtl="0">
              <a:spcBef>
                <a:spcPts val="0"/>
              </a:spcBef>
              <a:buSzPct val="100000"/>
              <a:buChar char="●"/>
            </a:pPr>
            <a:r>
              <a:rPr lang="en" sz="2400"/>
              <a:t>Signed-HITS</a:t>
            </a:r>
          </a:p>
          <a:p>
            <a:pPr indent="-381000" lvl="0" marL="457200" rtl="0">
              <a:spcBef>
                <a:spcPts val="0"/>
              </a:spcBef>
              <a:buSzPct val="100000"/>
              <a:buChar char="●"/>
            </a:pPr>
            <a:r>
              <a:rPr lang="en" sz="2400"/>
              <a:t>Bias and Deserve</a:t>
            </a:r>
          </a:p>
          <a:p>
            <a:pPr indent="-381000" lvl="0" marL="457200" rtl="0">
              <a:spcBef>
                <a:spcPts val="0"/>
              </a:spcBef>
              <a:buSzPct val="100000"/>
              <a:buChar char="●"/>
            </a:pPr>
            <a:r>
              <a:rPr lang="en" sz="2400"/>
              <a:t>TidalTrust Algorithm</a:t>
            </a:r>
          </a:p>
          <a:p>
            <a:pPr indent="-381000" lvl="0" marL="457200" rtl="0">
              <a:spcBef>
                <a:spcPts val="0"/>
              </a:spcBef>
              <a:buSzPct val="100000"/>
              <a:buChar char="●"/>
            </a:pPr>
            <a:r>
              <a:rPr lang="en" sz="2400"/>
              <a:t>EigenTrust Algorithm</a:t>
            </a:r>
          </a:p>
          <a:p>
            <a:pPr indent="-381000" lvl="0" marL="457200" rtl="0">
              <a:spcBef>
                <a:spcPts val="0"/>
              </a:spcBef>
              <a:buSzPct val="100000"/>
              <a:buChar char="●"/>
            </a:pPr>
            <a:r>
              <a:rPr lang="en" sz="2400"/>
              <a:t>MDS Algorithm</a:t>
            </a:r>
          </a:p>
          <a:p>
            <a:pPr lvl="0" rtl="0">
              <a:spcBef>
                <a:spcPts val="0"/>
              </a:spcBef>
              <a:buNone/>
            </a:pPr>
            <a:r>
              <a:t/>
            </a:r>
            <a:endParaRPr sz="2400"/>
          </a:p>
          <a:p>
            <a:pPr lvl="0" rtl="0">
              <a:spcBef>
                <a:spcPts val="0"/>
              </a:spcBef>
              <a:buClr>
                <a:schemeClr val="dk1"/>
              </a:buClr>
              <a:buSzPct val="45833"/>
              <a:buFont typeface="Arial"/>
              <a:buNone/>
            </a:pPr>
            <a:r>
              <a:rPr lang="en" sz="2400">
                <a:solidFill>
                  <a:schemeClr val="dk1"/>
                </a:solidFill>
              </a:rPr>
              <a:t>Methods are adapted to work on weighted and signed networks, whenever applicable.</a:t>
            </a:r>
          </a:p>
        </p:txBody>
      </p:sp>
      <p:sp>
        <p:nvSpPr>
          <p:cNvPr id="551" name="Shape 551"/>
          <p:cNvSpPr txBox="1"/>
          <p:nvPr/>
        </p:nvSpPr>
        <p:spPr>
          <a:xfrm>
            <a:off x="5377800" y="2169225"/>
            <a:ext cx="3454500" cy="20346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rgbClr val="B20003"/>
                </a:solidFill>
              </a:rPr>
              <a:t>Performance metrics:</a:t>
            </a:r>
          </a:p>
          <a:p>
            <a:pPr lvl="0" rtl="0" algn="ctr">
              <a:spcBef>
                <a:spcPts val="0"/>
              </a:spcBef>
              <a:buNone/>
            </a:pPr>
            <a:r>
              <a:rPr lang="en" sz="2400"/>
              <a:t>Root Mean Square Error (RMSE)</a:t>
            </a:r>
          </a:p>
          <a:p>
            <a:pPr lvl="0" rtl="0" algn="ctr">
              <a:spcBef>
                <a:spcPts val="0"/>
              </a:spcBef>
              <a:buNone/>
            </a:pPr>
            <a:r>
              <a:rPr lang="en" sz="2400"/>
              <a:t>and</a:t>
            </a:r>
          </a:p>
          <a:p>
            <a:pPr lvl="0" rtl="0" algn="ctr">
              <a:spcBef>
                <a:spcPts val="0"/>
              </a:spcBef>
              <a:buNone/>
            </a:pPr>
            <a:r>
              <a:rPr lang="en" sz="2400"/>
              <a:t>Pearson Correlation Coefficient (PCC)</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ph type="ctrTitle"/>
          </p:nvPr>
        </p:nvSpPr>
        <p:spPr>
          <a:xfrm>
            <a:off x="311700" y="2286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Prediction: Leave-one-edge-out</a:t>
            </a:r>
          </a:p>
        </p:txBody>
      </p:sp>
      <p:sp>
        <p:nvSpPr>
          <p:cNvPr id="557" name="Shape 557"/>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558" name="Shape 558"/>
          <p:cNvSpPr txBox="1"/>
          <p:nvPr/>
        </p:nvSpPr>
        <p:spPr>
          <a:xfrm>
            <a:off x="277050" y="4543625"/>
            <a:ext cx="8589900" cy="1294800"/>
          </a:xfrm>
          <a:prstGeom prst="rect">
            <a:avLst/>
          </a:prstGeom>
          <a:noFill/>
          <a:ln>
            <a:noFill/>
          </a:ln>
        </p:spPr>
        <p:txBody>
          <a:bodyPr anchorCtr="0" anchor="t" bIns="91425" lIns="91425" rIns="91425" tIns="91425">
            <a:noAutofit/>
          </a:bodyPr>
          <a:lstStyle/>
          <a:p>
            <a:pPr lvl="0" rtl="0">
              <a:spcBef>
                <a:spcPts val="0"/>
              </a:spcBef>
              <a:buNone/>
            </a:pPr>
            <a:r>
              <a:rPr lang="en" sz="2400"/>
              <a:t>Two predictions: </a:t>
            </a:r>
          </a:p>
          <a:p>
            <a:pPr indent="-381000" lvl="0" marL="457200" rtl="0">
              <a:spcBef>
                <a:spcPts val="0"/>
              </a:spcBef>
              <a:buSzPct val="100000"/>
              <a:buAutoNum type="arabicPeriod"/>
            </a:pPr>
            <a:r>
              <a:rPr lang="en" sz="2400"/>
              <a:t>Predicted edge weight (u,v) = g(v)</a:t>
            </a:r>
          </a:p>
          <a:p>
            <a:pPr indent="-381000" lvl="0" marL="457200" rtl="0">
              <a:spcBef>
                <a:spcPts val="0"/>
              </a:spcBef>
              <a:buSzPct val="100000"/>
              <a:buAutoNum type="arabicPeriod"/>
            </a:pPr>
            <a:r>
              <a:rPr lang="en" sz="2400"/>
              <a:t>Predicted edge weight (u,v) = f(u) x g(v)</a:t>
            </a:r>
          </a:p>
          <a:p>
            <a:pPr lvl="0" rtl="0">
              <a:spcBef>
                <a:spcPts val="0"/>
              </a:spcBef>
              <a:buNone/>
            </a:pPr>
            <a:r>
              <a:t/>
            </a:r>
            <a:endParaRPr sz="2400"/>
          </a:p>
          <a:p>
            <a:pPr lvl="0" rtl="0">
              <a:spcBef>
                <a:spcPts val="0"/>
              </a:spcBef>
              <a:buNone/>
            </a:pPr>
            <a:r>
              <a:rPr lang="en" sz="2400"/>
              <a:t>Fairness and Goodness predictions are overall more accurate than existing algorithms</a:t>
            </a:r>
          </a:p>
        </p:txBody>
      </p:sp>
      <p:pic>
        <p:nvPicPr>
          <p:cNvPr descr="Screenshot - 10272016 - 05:36:48 AM.png" id="559" name="Shape 559"/>
          <p:cNvPicPr preferRelativeResize="0"/>
          <p:nvPr/>
        </p:nvPicPr>
        <p:blipFill rotWithShape="1">
          <a:blip r:embed="rId3">
            <a:alphaModFix/>
          </a:blip>
          <a:srcRect b="0" l="0" r="0" t="0"/>
          <a:stretch/>
        </p:blipFill>
        <p:spPr>
          <a:xfrm>
            <a:off x="311700" y="1284137"/>
            <a:ext cx="8589849" cy="3212437"/>
          </a:xfrm>
          <a:prstGeom prst="rect">
            <a:avLst/>
          </a:prstGeom>
          <a:noFill/>
          <a:ln>
            <a:noFill/>
          </a:ln>
        </p:spPr>
      </p:pic>
      <p:sp>
        <p:nvSpPr>
          <p:cNvPr id="560" name="Shape 560"/>
          <p:cNvSpPr/>
          <p:nvPr/>
        </p:nvSpPr>
        <p:spPr>
          <a:xfrm>
            <a:off x="357900" y="3867725"/>
            <a:ext cx="8474400" cy="6288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4" name="Shape 564"/>
        <p:cNvGrpSpPr/>
        <p:nvPr/>
      </p:nvGrpSpPr>
      <p:grpSpPr>
        <a:xfrm>
          <a:off x="0" y="0"/>
          <a:ext cx="0" cy="0"/>
          <a:chOff x="0" y="0"/>
          <a:chExt cx="0" cy="0"/>
        </a:xfrm>
      </p:grpSpPr>
      <p:sp>
        <p:nvSpPr>
          <p:cNvPr id="565" name="Shape 565"/>
          <p:cNvSpPr txBox="1"/>
          <p:nvPr>
            <p:ph type="ctrTitle"/>
          </p:nvPr>
        </p:nvSpPr>
        <p:spPr>
          <a:xfrm>
            <a:off x="311700" y="2286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400">
                <a:solidFill>
                  <a:srgbClr val="B20003"/>
                </a:solidFill>
                <a:latin typeface="Helvetica Neue"/>
                <a:ea typeface="Helvetica Neue"/>
                <a:cs typeface="Helvetica Neue"/>
                <a:sym typeface="Helvetica Neue"/>
              </a:rPr>
              <a:t>Prediction: Supervised Regression Model</a:t>
            </a:r>
          </a:p>
        </p:txBody>
      </p:sp>
      <p:sp>
        <p:nvSpPr>
          <p:cNvPr id="566" name="Shape 566"/>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567" name="Shape 567"/>
          <p:cNvSpPr txBox="1"/>
          <p:nvPr/>
        </p:nvSpPr>
        <p:spPr>
          <a:xfrm>
            <a:off x="311700" y="3105725"/>
            <a:ext cx="8589900" cy="3454200"/>
          </a:xfrm>
          <a:prstGeom prst="rect">
            <a:avLst/>
          </a:prstGeom>
          <a:noFill/>
          <a:ln>
            <a:noFill/>
          </a:ln>
        </p:spPr>
        <p:txBody>
          <a:bodyPr anchorCtr="0" anchor="t" bIns="91425" lIns="91425" rIns="91425" tIns="91425">
            <a:noAutofit/>
          </a:bodyPr>
          <a:lstStyle/>
          <a:p>
            <a:pPr lvl="0" rtl="0">
              <a:spcBef>
                <a:spcPts val="0"/>
              </a:spcBef>
              <a:buNone/>
            </a:pPr>
            <a:r>
              <a:rPr lang="en" sz="2400"/>
              <a:t>Prediction by all methods are put </a:t>
            </a:r>
            <a:r>
              <a:rPr lang="en" sz="2400"/>
              <a:t>into a regression model and trained on the training edge set. The learned model is used to predict edge weight of test edge.</a:t>
            </a:r>
          </a:p>
          <a:p>
            <a:pPr lvl="0" rtl="0">
              <a:spcBef>
                <a:spcPts val="0"/>
              </a:spcBef>
              <a:buNone/>
            </a:pPr>
            <a:r>
              <a:t/>
            </a:r>
            <a:endParaRPr sz="2400">
              <a:solidFill>
                <a:schemeClr val="dk1"/>
              </a:solidFill>
            </a:endParaRPr>
          </a:p>
          <a:p>
            <a:pPr lvl="0" rtl="0">
              <a:spcBef>
                <a:spcPts val="0"/>
              </a:spcBef>
              <a:buNone/>
            </a:pPr>
            <a:r>
              <a:rPr lang="en" sz="2400">
                <a:solidFill>
                  <a:srgbClr val="B20003"/>
                </a:solidFill>
              </a:rPr>
              <a:t>Fairness and Goodness features are the most important features in the Linear Regression model in most networks.</a:t>
            </a:r>
          </a:p>
        </p:txBody>
      </p:sp>
      <p:pic>
        <p:nvPicPr>
          <p:cNvPr descr="Screenshot - 10272016 - 05:43:39 AM.png" id="568" name="Shape 568"/>
          <p:cNvPicPr preferRelativeResize="0"/>
          <p:nvPr/>
        </p:nvPicPr>
        <p:blipFill rotWithShape="1">
          <a:blip r:embed="rId3">
            <a:alphaModFix/>
          </a:blip>
          <a:srcRect b="0" l="0" r="0" t="0"/>
          <a:stretch/>
        </p:blipFill>
        <p:spPr>
          <a:xfrm>
            <a:off x="357900" y="1466924"/>
            <a:ext cx="8589899" cy="1163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2" name="Shape 572"/>
        <p:cNvGrpSpPr/>
        <p:nvPr/>
      </p:nvGrpSpPr>
      <p:grpSpPr>
        <a:xfrm>
          <a:off x="0" y="0"/>
          <a:ext cx="0" cy="0"/>
          <a:chOff x="0" y="0"/>
          <a:chExt cx="0" cy="0"/>
        </a:xfrm>
      </p:grpSpPr>
      <p:sp>
        <p:nvSpPr>
          <p:cNvPr id="573" name="Shape 573"/>
          <p:cNvSpPr txBox="1"/>
          <p:nvPr>
            <p:ph type="ctrTitle"/>
          </p:nvPr>
        </p:nvSpPr>
        <p:spPr>
          <a:xfrm>
            <a:off x="311700" y="2286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Prediction: N% Edge Removal</a:t>
            </a:r>
          </a:p>
        </p:txBody>
      </p:sp>
      <p:sp>
        <p:nvSpPr>
          <p:cNvPr id="574" name="Shape 574"/>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575" name="Shape 575"/>
          <p:cNvSpPr txBox="1"/>
          <p:nvPr/>
        </p:nvSpPr>
        <p:spPr>
          <a:xfrm>
            <a:off x="817225" y="5780150"/>
            <a:ext cx="7375500" cy="727200"/>
          </a:xfrm>
          <a:prstGeom prst="rect">
            <a:avLst/>
          </a:prstGeom>
          <a:solidFill>
            <a:srgbClr val="990000"/>
          </a:solidFill>
          <a:ln>
            <a:noFill/>
          </a:ln>
        </p:spPr>
        <p:txBody>
          <a:bodyPr anchorCtr="0" anchor="ctr" bIns="91425" lIns="91425" rIns="91425" tIns="91425">
            <a:noAutofit/>
          </a:bodyPr>
          <a:lstStyle/>
          <a:p>
            <a:pPr lvl="0" rtl="0" algn="ctr">
              <a:spcBef>
                <a:spcPts val="0"/>
              </a:spcBef>
              <a:buNone/>
            </a:pPr>
            <a:r>
              <a:rPr lang="en" sz="3000">
                <a:solidFill>
                  <a:srgbClr val="FFFFFF"/>
                </a:solidFill>
              </a:rPr>
              <a:t>Fairness and Goodness performs the best</a:t>
            </a:r>
          </a:p>
        </p:txBody>
      </p:sp>
      <p:pic>
        <p:nvPicPr>
          <p:cNvPr id="576" name="Shape 576"/>
          <p:cNvPicPr preferRelativeResize="0"/>
          <p:nvPr/>
        </p:nvPicPr>
        <p:blipFill rotWithShape="1">
          <a:blip r:embed="rId3">
            <a:alphaModFix/>
          </a:blip>
          <a:srcRect b="0" l="0" r="0" t="0"/>
          <a:stretch/>
        </p:blipFill>
        <p:spPr>
          <a:xfrm>
            <a:off x="5933980" y="1787942"/>
            <a:ext cx="2934775" cy="2880678"/>
          </a:xfrm>
          <a:prstGeom prst="rect">
            <a:avLst/>
          </a:prstGeom>
          <a:noFill/>
          <a:ln>
            <a:noFill/>
          </a:ln>
        </p:spPr>
      </p:pic>
      <p:grpSp>
        <p:nvGrpSpPr>
          <p:cNvPr id="577" name="Shape 577"/>
          <p:cNvGrpSpPr/>
          <p:nvPr/>
        </p:nvGrpSpPr>
        <p:grpSpPr>
          <a:xfrm>
            <a:off x="453850" y="1198375"/>
            <a:ext cx="4453074" cy="4178249"/>
            <a:chOff x="860200" y="1258175"/>
            <a:chExt cx="4453074" cy="4178249"/>
          </a:xfrm>
        </p:grpSpPr>
        <p:pic>
          <p:nvPicPr>
            <p:cNvPr id="578" name="Shape 578"/>
            <p:cNvPicPr preferRelativeResize="0"/>
            <p:nvPr/>
          </p:nvPicPr>
          <p:blipFill rotWithShape="1">
            <a:blip r:embed="rId4">
              <a:alphaModFix/>
            </a:blip>
            <a:srcRect b="0" l="0" r="0" t="0"/>
            <a:stretch/>
          </p:blipFill>
          <p:spPr>
            <a:xfrm>
              <a:off x="860200" y="1258175"/>
              <a:ext cx="4453074" cy="4178249"/>
            </a:xfrm>
            <a:prstGeom prst="rect">
              <a:avLst/>
            </a:prstGeom>
            <a:noFill/>
            <a:ln>
              <a:noFill/>
            </a:ln>
          </p:spPr>
        </p:pic>
        <p:sp>
          <p:nvSpPr>
            <p:cNvPr id="579" name="Shape 579"/>
            <p:cNvSpPr/>
            <p:nvPr/>
          </p:nvSpPr>
          <p:spPr>
            <a:xfrm rot="7160822">
              <a:off x="3849051" y="3372639"/>
              <a:ext cx="1136098" cy="331367"/>
            </a:xfrm>
            <a:prstGeom prst="rightArrow">
              <a:avLst>
                <a:gd fmla="val 50000" name="adj1"/>
                <a:gd fmla="val 96432" name="adj2"/>
              </a:avLst>
            </a:prstGeom>
            <a:solidFill>
              <a:srgbClr val="FF99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0" name="Shape 580"/>
            <p:cNvSpPr/>
            <p:nvPr/>
          </p:nvSpPr>
          <p:spPr>
            <a:xfrm rot="4274417">
              <a:off x="1740120" y="3471934"/>
              <a:ext cx="1439365" cy="331476"/>
            </a:xfrm>
            <a:prstGeom prst="rightArrow">
              <a:avLst>
                <a:gd fmla="val 50000" name="adj1"/>
                <a:gd fmla="val 96432" name="adj2"/>
              </a:avLst>
            </a:prstGeom>
            <a:solidFill>
              <a:srgbClr val="FF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grpSp>
        <p:nvGrpSpPr>
          <p:cNvPr id="581" name="Shape 581"/>
          <p:cNvGrpSpPr/>
          <p:nvPr/>
        </p:nvGrpSpPr>
        <p:grpSpPr>
          <a:xfrm>
            <a:off x="4840975" y="1983175"/>
            <a:ext cx="1050900" cy="2603775"/>
            <a:chOff x="4688575" y="1906975"/>
            <a:chExt cx="1050900" cy="2603775"/>
          </a:xfrm>
        </p:grpSpPr>
        <p:sp>
          <p:nvSpPr>
            <p:cNvPr id="582" name="Shape 582"/>
            <p:cNvSpPr txBox="1"/>
            <p:nvPr/>
          </p:nvSpPr>
          <p:spPr>
            <a:xfrm>
              <a:off x="4688575" y="2570275"/>
              <a:ext cx="1050900" cy="1018500"/>
            </a:xfrm>
            <a:prstGeom prst="rect">
              <a:avLst/>
            </a:prstGeom>
            <a:noFill/>
            <a:ln>
              <a:noFill/>
            </a:ln>
          </p:spPr>
          <p:txBody>
            <a:bodyPr anchorCtr="0" anchor="t" bIns="91425" lIns="91425" rIns="91425" tIns="91425">
              <a:noAutofit/>
            </a:bodyPr>
            <a:lstStyle/>
            <a:p>
              <a:pPr lvl="0" algn="ctr">
                <a:spcBef>
                  <a:spcPts val="0"/>
                </a:spcBef>
                <a:buNone/>
              </a:pPr>
              <a:r>
                <a:rPr lang="en" sz="2000"/>
                <a:t>Lower error is better</a:t>
              </a:r>
            </a:p>
          </p:txBody>
        </p:sp>
        <p:sp>
          <p:nvSpPr>
            <p:cNvPr id="583" name="Shape 583"/>
            <p:cNvSpPr/>
            <p:nvPr/>
          </p:nvSpPr>
          <p:spPr>
            <a:xfrm>
              <a:off x="5050925" y="1906975"/>
              <a:ext cx="284400" cy="727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4" name="Shape 584"/>
            <p:cNvSpPr/>
            <p:nvPr/>
          </p:nvSpPr>
          <p:spPr>
            <a:xfrm>
              <a:off x="4918775" y="3636550"/>
              <a:ext cx="548700" cy="8742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ctrTitle"/>
          </p:nvPr>
        </p:nvSpPr>
        <p:spPr>
          <a:xfrm>
            <a:off x="311700" y="228591"/>
            <a:ext cx="8520600" cy="9369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Ratings are everywhere</a:t>
            </a:r>
          </a:p>
        </p:txBody>
      </p:sp>
      <p:sp>
        <p:nvSpPr>
          <p:cNvPr id="111" name="Shape 111"/>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pic>
        <p:nvPicPr>
          <p:cNvPr descr="epinions-logo.png" id="112" name="Shape 112"/>
          <p:cNvPicPr preferRelativeResize="0"/>
          <p:nvPr/>
        </p:nvPicPr>
        <p:blipFill rotWithShape="1">
          <a:blip r:embed="rId3">
            <a:alphaModFix/>
          </a:blip>
          <a:srcRect b="0" l="0" r="0" t="0"/>
          <a:stretch/>
        </p:blipFill>
        <p:spPr>
          <a:xfrm>
            <a:off x="3579087" y="3537651"/>
            <a:ext cx="3459849" cy="1108624"/>
          </a:xfrm>
          <a:prstGeom prst="rect">
            <a:avLst/>
          </a:prstGeom>
          <a:noFill/>
          <a:ln>
            <a:noFill/>
          </a:ln>
        </p:spPr>
      </p:pic>
      <p:pic>
        <p:nvPicPr>
          <p:cNvPr descr="10013875_10203027016453689_540914633_n.jpg" id="113" name="Shape 113"/>
          <p:cNvPicPr preferRelativeResize="0"/>
          <p:nvPr/>
        </p:nvPicPr>
        <p:blipFill rotWithShape="1">
          <a:blip r:embed="rId4">
            <a:alphaModFix/>
          </a:blip>
          <a:srcRect b="0" l="0" r="0" t="0"/>
          <a:stretch/>
        </p:blipFill>
        <p:spPr>
          <a:xfrm>
            <a:off x="3579099" y="1620900"/>
            <a:ext cx="5056699" cy="1461325"/>
          </a:xfrm>
          <a:prstGeom prst="rect">
            <a:avLst/>
          </a:prstGeom>
          <a:noFill/>
          <a:ln>
            <a:noFill/>
          </a:ln>
        </p:spPr>
      </p:pic>
      <p:pic>
        <p:nvPicPr>
          <p:cNvPr descr="Slashdot_logo.png" id="114" name="Shape 114"/>
          <p:cNvPicPr preferRelativeResize="0"/>
          <p:nvPr/>
        </p:nvPicPr>
        <p:blipFill rotWithShape="1">
          <a:blip r:embed="rId5">
            <a:alphaModFix/>
          </a:blip>
          <a:srcRect b="0" l="-250" r="250" t="0"/>
          <a:stretch/>
        </p:blipFill>
        <p:spPr>
          <a:xfrm>
            <a:off x="3579087" y="5099501"/>
            <a:ext cx="3278825" cy="1036123"/>
          </a:xfrm>
          <a:prstGeom prst="rect">
            <a:avLst/>
          </a:prstGeom>
          <a:noFill/>
          <a:ln>
            <a:noFill/>
          </a:ln>
        </p:spPr>
      </p:pic>
      <p:pic>
        <p:nvPicPr>
          <p:cNvPr descr="how-to-get-amazon-reviews.png" id="115" name="Shape 115"/>
          <p:cNvPicPr preferRelativeResize="0"/>
          <p:nvPr/>
        </p:nvPicPr>
        <p:blipFill>
          <a:blip r:embed="rId6">
            <a:alphaModFix/>
          </a:blip>
          <a:stretch>
            <a:fillRect/>
          </a:stretch>
        </p:blipFill>
        <p:spPr>
          <a:xfrm>
            <a:off x="542587" y="2364974"/>
            <a:ext cx="2386050" cy="1281574"/>
          </a:xfrm>
          <a:prstGeom prst="rect">
            <a:avLst/>
          </a:prstGeom>
          <a:noFill/>
          <a:ln>
            <a:noFill/>
          </a:ln>
        </p:spPr>
      </p:pic>
      <p:pic>
        <p:nvPicPr>
          <p:cNvPr descr="5-Star-Yelp-Review-TruSelf-Sporting-Club-image.png" id="116" name="Shape 116"/>
          <p:cNvPicPr preferRelativeResize="0"/>
          <p:nvPr/>
        </p:nvPicPr>
        <p:blipFill>
          <a:blip r:embed="rId7">
            <a:alphaModFix/>
          </a:blip>
          <a:stretch>
            <a:fillRect/>
          </a:stretch>
        </p:blipFill>
        <p:spPr>
          <a:xfrm>
            <a:off x="637775" y="3811825"/>
            <a:ext cx="2195675" cy="1330350"/>
          </a:xfrm>
          <a:prstGeom prst="rect">
            <a:avLst/>
          </a:prstGeom>
          <a:noFill/>
          <a:ln>
            <a:noFill/>
          </a:ln>
        </p:spPr>
      </p:pic>
      <p:pic>
        <p:nvPicPr>
          <p:cNvPr descr="pink_btc_135x135.png" id="117" name="Shape 117"/>
          <p:cNvPicPr preferRelativeResize="0"/>
          <p:nvPr/>
        </p:nvPicPr>
        <p:blipFill>
          <a:blip r:embed="rId8">
            <a:alphaModFix/>
          </a:blip>
          <a:stretch>
            <a:fillRect/>
          </a:stretch>
        </p:blipFill>
        <p:spPr>
          <a:xfrm>
            <a:off x="7349912" y="4021437"/>
            <a:ext cx="1285875" cy="1285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8" name="Shape 588"/>
        <p:cNvGrpSpPr/>
        <p:nvPr/>
      </p:nvGrpSpPr>
      <p:grpSpPr>
        <a:xfrm>
          <a:off x="0" y="0"/>
          <a:ext cx="0" cy="0"/>
          <a:chOff x="0" y="0"/>
          <a:chExt cx="0" cy="0"/>
        </a:xfrm>
      </p:grpSpPr>
      <p:sp>
        <p:nvSpPr>
          <p:cNvPr id="589" name="Shape 589"/>
          <p:cNvSpPr txBox="1"/>
          <p:nvPr>
            <p:ph type="ctrTitle"/>
          </p:nvPr>
        </p:nvSpPr>
        <p:spPr>
          <a:xfrm>
            <a:off x="311700" y="2286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Prediction: N% Edge Removal</a:t>
            </a:r>
          </a:p>
        </p:txBody>
      </p:sp>
      <p:sp>
        <p:nvSpPr>
          <p:cNvPr id="590" name="Shape 590"/>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591" name="Shape 591"/>
          <p:cNvSpPr txBox="1"/>
          <p:nvPr/>
        </p:nvSpPr>
        <p:spPr>
          <a:xfrm>
            <a:off x="817225" y="5780150"/>
            <a:ext cx="7375500" cy="727200"/>
          </a:xfrm>
          <a:prstGeom prst="rect">
            <a:avLst/>
          </a:prstGeom>
          <a:solidFill>
            <a:srgbClr val="990000"/>
          </a:solidFill>
          <a:ln>
            <a:noFill/>
          </a:ln>
        </p:spPr>
        <p:txBody>
          <a:bodyPr anchorCtr="0" anchor="ctr" bIns="91425" lIns="91425" rIns="91425" tIns="91425">
            <a:noAutofit/>
          </a:bodyPr>
          <a:lstStyle/>
          <a:p>
            <a:pPr lvl="0" rtl="0" algn="ctr">
              <a:spcBef>
                <a:spcPts val="0"/>
              </a:spcBef>
              <a:buNone/>
            </a:pPr>
            <a:r>
              <a:rPr lang="en" sz="3000">
                <a:solidFill>
                  <a:srgbClr val="FFFFFF"/>
                </a:solidFill>
              </a:rPr>
              <a:t>Fairness and Goodness performs the best</a:t>
            </a:r>
          </a:p>
        </p:txBody>
      </p:sp>
      <p:pic>
        <p:nvPicPr>
          <p:cNvPr id="592" name="Shape 592"/>
          <p:cNvPicPr preferRelativeResize="0"/>
          <p:nvPr/>
        </p:nvPicPr>
        <p:blipFill rotWithShape="1">
          <a:blip r:embed="rId3">
            <a:alphaModFix/>
          </a:blip>
          <a:srcRect b="0" l="0" r="0" t="0"/>
          <a:stretch/>
        </p:blipFill>
        <p:spPr>
          <a:xfrm>
            <a:off x="5933980" y="1787942"/>
            <a:ext cx="2934775" cy="2880678"/>
          </a:xfrm>
          <a:prstGeom prst="rect">
            <a:avLst/>
          </a:prstGeom>
          <a:noFill/>
          <a:ln>
            <a:noFill/>
          </a:ln>
        </p:spPr>
      </p:pic>
      <p:grpSp>
        <p:nvGrpSpPr>
          <p:cNvPr id="593" name="Shape 593"/>
          <p:cNvGrpSpPr/>
          <p:nvPr/>
        </p:nvGrpSpPr>
        <p:grpSpPr>
          <a:xfrm>
            <a:off x="453850" y="1198375"/>
            <a:ext cx="4453074" cy="4178249"/>
            <a:chOff x="453850" y="1198375"/>
            <a:chExt cx="4453074" cy="4178249"/>
          </a:xfrm>
        </p:grpSpPr>
        <p:pic>
          <p:nvPicPr>
            <p:cNvPr id="594" name="Shape 594"/>
            <p:cNvPicPr preferRelativeResize="0"/>
            <p:nvPr/>
          </p:nvPicPr>
          <p:blipFill rotWithShape="1">
            <a:blip r:embed="rId4">
              <a:alphaModFix/>
            </a:blip>
            <a:srcRect b="0" l="0" r="0" t="0"/>
            <a:stretch/>
          </p:blipFill>
          <p:spPr>
            <a:xfrm>
              <a:off x="453850" y="1198375"/>
              <a:ext cx="4453074" cy="4178249"/>
            </a:xfrm>
            <a:prstGeom prst="rect">
              <a:avLst/>
            </a:prstGeom>
            <a:noFill/>
            <a:ln>
              <a:noFill/>
            </a:ln>
          </p:spPr>
        </p:pic>
        <p:sp>
          <p:nvSpPr>
            <p:cNvPr id="595" name="Shape 595"/>
            <p:cNvSpPr/>
            <p:nvPr/>
          </p:nvSpPr>
          <p:spPr>
            <a:xfrm rot="7160822">
              <a:off x="3461376" y="2258664"/>
              <a:ext cx="1136098" cy="331367"/>
            </a:xfrm>
            <a:prstGeom prst="rightArrow">
              <a:avLst>
                <a:gd fmla="val 50000" name="adj1"/>
                <a:gd fmla="val 96432" name="adj2"/>
              </a:avLst>
            </a:prstGeom>
            <a:solidFill>
              <a:srgbClr val="FF99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96" name="Shape 596"/>
            <p:cNvSpPr/>
            <p:nvPr/>
          </p:nvSpPr>
          <p:spPr>
            <a:xfrm rot="-3631392">
              <a:off x="1215296" y="2547505"/>
              <a:ext cx="1439426" cy="331400"/>
            </a:xfrm>
            <a:prstGeom prst="rightArrow">
              <a:avLst>
                <a:gd fmla="val 50000" name="adj1"/>
                <a:gd fmla="val 96432" name="adj2"/>
              </a:avLst>
            </a:prstGeom>
            <a:solidFill>
              <a:srgbClr val="FF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sp>
        <p:nvSpPr>
          <p:cNvPr id="597" name="Shape 597"/>
          <p:cNvSpPr txBox="1"/>
          <p:nvPr/>
        </p:nvSpPr>
        <p:spPr>
          <a:xfrm>
            <a:off x="4664875" y="2702050"/>
            <a:ext cx="1435200" cy="1018500"/>
          </a:xfrm>
          <a:prstGeom prst="rect">
            <a:avLst/>
          </a:prstGeom>
          <a:noFill/>
          <a:ln>
            <a:noFill/>
          </a:ln>
        </p:spPr>
        <p:txBody>
          <a:bodyPr anchorCtr="0" anchor="t" bIns="91425" lIns="91425" rIns="91425" tIns="91425">
            <a:noAutofit/>
          </a:bodyPr>
          <a:lstStyle/>
          <a:p>
            <a:pPr lvl="0" rtl="0" algn="ctr">
              <a:spcBef>
                <a:spcPts val="0"/>
              </a:spcBef>
              <a:buNone/>
            </a:pPr>
            <a:r>
              <a:rPr lang="en" sz="2000"/>
              <a:t>Higher correlation</a:t>
            </a:r>
            <a:r>
              <a:rPr lang="en" sz="2000"/>
              <a:t> is better</a:t>
            </a:r>
          </a:p>
        </p:txBody>
      </p:sp>
      <p:sp>
        <p:nvSpPr>
          <p:cNvPr id="598" name="Shape 598"/>
          <p:cNvSpPr/>
          <p:nvPr/>
        </p:nvSpPr>
        <p:spPr>
          <a:xfrm>
            <a:off x="5240275" y="3781350"/>
            <a:ext cx="284400" cy="727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9" name="Shape 599"/>
          <p:cNvSpPr/>
          <p:nvPr/>
        </p:nvSpPr>
        <p:spPr>
          <a:xfrm rot="10800000">
            <a:off x="5108125" y="1864150"/>
            <a:ext cx="548700" cy="8742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3" name="Shape 603"/>
        <p:cNvGrpSpPr/>
        <p:nvPr/>
      </p:nvGrpSpPr>
      <p:grpSpPr>
        <a:xfrm>
          <a:off x="0" y="0"/>
          <a:ext cx="0" cy="0"/>
          <a:chOff x="0" y="0"/>
          <a:chExt cx="0" cy="0"/>
        </a:xfrm>
      </p:grpSpPr>
      <p:sp>
        <p:nvSpPr>
          <p:cNvPr id="604" name="Shape 604"/>
          <p:cNvSpPr txBox="1"/>
          <p:nvPr>
            <p:ph type="ctrTitle"/>
          </p:nvPr>
        </p:nvSpPr>
        <p:spPr>
          <a:xfrm>
            <a:off x="311700" y="2286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Conclusions</a:t>
            </a:r>
          </a:p>
        </p:txBody>
      </p:sp>
      <p:sp>
        <p:nvSpPr>
          <p:cNvPr id="605" name="Shape 605"/>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606" name="Shape 606"/>
          <p:cNvSpPr txBox="1"/>
          <p:nvPr/>
        </p:nvSpPr>
        <p:spPr>
          <a:xfrm>
            <a:off x="311700" y="1200725"/>
            <a:ext cx="8382000" cy="3994800"/>
          </a:xfrm>
          <a:prstGeom prst="rect">
            <a:avLst/>
          </a:prstGeom>
          <a:noFill/>
          <a:ln>
            <a:noFill/>
          </a:ln>
        </p:spPr>
        <p:txBody>
          <a:bodyPr anchorCtr="0" anchor="t" bIns="91425" lIns="91425" rIns="91425" tIns="91425">
            <a:noAutofit/>
          </a:bodyPr>
          <a:lstStyle/>
          <a:p>
            <a:pPr indent="-381000" lvl="0" marL="457200" rtl="0">
              <a:spcBef>
                <a:spcPts val="0"/>
              </a:spcBef>
              <a:buSzPct val="100000"/>
              <a:buChar char="●"/>
            </a:pPr>
            <a:r>
              <a:rPr lang="en" sz="2400"/>
              <a:t>Two novel metrics: Fairness and Goodness</a:t>
            </a:r>
          </a:p>
          <a:p>
            <a:pPr indent="-381000" lvl="0" marL="457200" rtl="0">
              <a:spcBef>
                <a:spcPts val="0"/>
              </a:spcBef>
              <a:buSzPct val="100000"/>
              <a:buChar char="●"/>
            </a:pPr>
            <a:r>
              <a:rPr lang="en" sz="2400"/>
              <a:t>General metrics for any weighted graph</a:t>
            </a:r>
          </a:p>
          <a:p>
            <a:pPr indent="-381000" lvl="0" marL="457200" rtl="0">
              <a:spcBef>
                <a:spcPts val="0"/>
              </a:spcBef>
              <a:buSzPct val="100000"/>
              <a:buChar char="●"/>
            </a:pPr>
            <a:r>
              <a:rPr lang="en" sz="2400"/>
              <a:t>In this work, used to predict edge weight in weighted signed networks</a:t>
            </a:r>
          </a:p>
          <a:p>
            <a:pPr indent="-381000" lvl="0" marL="457200" rtl="0">
              <a:spcBef>
                <a:spcPts val="0"/>
              </a:spcBef>
              <a:buSzPct val="100000"/>
              <a:buChar char="●"/>
            </a:pPr>
            <a:r>
              <a:rPr lang="en" sz="2400"/>
              <a:t>Scalable, with time complexity O(|E|)</a:t>
            </a:r>
          </a:p>
          <a:p>
            <a:pPr indent="-381000" lvl="0" marL="457200" rtl="0">
              <a:spcBef>
                <a:spcPts val="0"/>
              </a:spcBef>
              <a:buSzPct val="100000"/>
              <a:buChar char="●"/>
            </a:pPr>
            <a:r>
              <a:rPr lang="en" sz="2400"/>
              <a:t>Guaranteed solution</a:t>
            </a:r>
          </a:p>
          <a:p>
            <a:pPr indent="-381000" lvl="0" marL="457200" rtl="0">
              <a:spcBef>
                <a:spcPts val="0"/>
              </a:spcBef>
              <a:buSzPct val="100000"/>
              <a:buChar char="●"/>
            </a:pPr>
            <a:r>
              <a:rPr lang="en" sz="2400"/>
              <a:t>Performs the best in predicting edge weights, both under leave-one-edge-out and N% edge removal cross-validation</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0" name="Shape 610"/>
        <p:cNvGrpSpPr/>
        <p:nvPr/>
      </p:nvGrpSpPr>
      <p:grpSpPr>
        <a:xfrm>
          <a:off x="0" y="0"/>
          <a:ext cx="0" cy="0"/>
          <a:chOff x="0" y="0"/>
          <a:chExt cx="0" cy="0"/>
        </a:xfrm>
      </p:grpSpPr>
      <p:sp>
        <p:nvSpPr>
          <p:cNvPr id="611" name="Shape 611"/>
          <p:cNvSpPr txBox="1"/>
          <p:nvPr>
            <p:ph type="ctrTitle"/>
          </p:nvPr>
        </p:nvSpPr>
        <p:spPr>
          <a:xfrm>
            <a:off x="0" y="2978725"/>
            <a:ext cx="9144000" cy="2703600"/>
          </a:xfrm>
          <a:prstGeom prst="rect">
            <a:avLst/>
          </a:prstGeom>
        </p:spPr>
        <p:txBody>
          <a:bodyPr anchorCtr="0" anchor="b" bIns="91425" lIns="91425" rIns="91425" tIns="91425">
            <a:noAutofit/>
          </a:bodyPr>
          <a:lstStyle/>
          <a:p>
            <a:pPr lvl="0">
              <a:spcBef>
                <a:spcPts val="0"/>
              </a:spcBef>
              <a:buNone/>
            </a:pPr>
            <a:r>
              <a:t/>
            </a:r>
            <a:endParaRPr/>
          </a:p>
          <a:p>
            <a:pPr lvl="0">
              <a:spcBef>
                <a:spcPts val="0"/>
              </a:spcBef>
              <a:buNone/>
            </a:pPr>
            <a:r>
              <a:rPr lang="en" sz="3000"/>
              <a:t>Datasets and code at:  </a:t>
            </a:r>
            <a:r>
              <a:rPr lang="en" sz="3600" u="sng">
                <a:solidFill>
                  <a:srgbClr val="0000FF"/>
                </a:solidFill>
                <a:hlinkClick r:id="rId3"/>
              </a:rPr>
              <a:t>http://cs.umd.edu/~srijan/wsn</a:t>
            </a:r>
            <a:r>
              <a:rPr lang="en" sz="3600">
                <a:solidFill>
                  <a:srgbClr val="0000FF"/>
                </a:solidFill>
              </a:rPr>
              <a:t> </a:t>
            </a:r>
          </a:p>
          <a:p>
            <a:pPr lvl="0">
              <a:spcBef>
                <a:spcPts val="0"/>
              </a:spcBef>
              <a:buNone/>
            </a:pPr>
            <a:r>
              <a:t/>
            </a:r>
            <a:endParaRPr sz="3000">
              <a:solidFill>
                <a:srgbClr val="0000FF"/>
              </a:solidFill>
            </a:endParaRPr>
          </a:p>
          <a:p>
            <a:pPr lvl="0">
              <a:spcBef>
                <a:spcPts val="0"/>
              </a:spcBef>
              <a:buNone/>
            </a:pPr>
            <a:r>
              <a:rPr lang="en" sz="3000">
                <a:solidFill>
                  <a:srgbClr val="000000"/>
                </a:solidFill>
              </a:rPr>
              <a:t>Reach me at: </a:t>
            </a:r>
            <a:r>
              <a:rPr lang="en" sz="3000">
                <a:solidFill>
                  <a:srgbClr val="0000FF"/>
                </a:solidFill>
                <a:hlinkClick r:id="rId4"/>
              </a:rPr>
              <a:t>srijan@cs.umd.edu</a:t>
            </a:r>
          </a:p>
          <a:p>
            <a:pPr lvl="0">
              <a:spcBef>
                <a:spcPts val="0"/>
              </a:spcBef>
              <a:buClr>
                <a:schemeClr val="dk1"/>
              </a:buClr>
              <a:buSzPct val="25000"/>
              <a:buFont typeface="Helvetica Neue"/>
              <a:buNone/>
            </a:pPr>
            <a:r>
              <a:rPr lang="en" sz="3000">
                <a:solidFill>
                  <a:srgbClr val="000000"/>
                </a:solidFill>
              </a:rPr>
              <a:t>Website: </a:t>
            </a:r>
            <a:r>
              <a:rPr lang="en" sz="3000" u="sng">
                <a:solidFill>
                  <a:srgbClr val="0000FF"/>
                </a:solidFill>
                <a:hlinkClick r:id="rId5"/>
              </a:rPr>
              <a:t>http://cs.umd.edu/~srijan</a:t>
            </a:r>
            <a:r>
              <a:rPr lang="en" sz="3000"/>
              <a:t> </a:t>
            </a:r>
          </a:p>
        </p:txBody>
      </p:sp>
      <p:sp>
        <p:nvSpPr>
          <p:cNvPr id="612" name="Shape 612"/>
          <p:cNvSpPr txBox="1"/>
          <p:nvPr>
            <p:ph idx="1" type="subTitle"/>
          </p:nvPr>
        </p:nvSpPr>
        <p:spPr>
          <a:xfrm>
            <a:off x="161600" y="1896451"/>
            <a:ext cx="8520600" cy="874500"/>
          </a:xfrm>
          <a:prstGeom prst="rect">
            <a:avLst/>
          </a:prstGeom>
        </p:spPr>
        <p:txBody>
          <a:bodyPr anchorCtr="0" anchor="t" bIns="91425" lIns="91425" rIns="91425" tIns="91425">
            <a:noAutofit/>
          </a:bodyPr>
          <a:lstStyle/>
          <a:p>
            <a:pPr lvl="0">
              <a:spcBef>
                <a:spcPts val="0"/>
              </a:spcBef>
              <a:buNone/>
            </a:pPr>
            <a:r>
              <a:rPr lang="en" sz="4800">
                <a:solidFill>
                  <a:srgbClr val="B20003"/>
                </a:solidFill>
              </a:rPr>
              <a:t>Thank you!</a:t>
            </a:r>
          </a:p>
        </p:txBody>
      </p:sp>
      <p:sp>
        <p:nvSpPr>
          <p:cNvPr id="613" name="Shape 613"/>
          <p:cNvSpPr txBox="1"/>
          <p:nvPr>
            <p:ph idx="12" type="sldNum"/>
          </p:nvPr>
        </p:nvSpPr>
        <p:spPr>
          <a:xfrm>
            <a:off x="8472457" y="6217621"/>
            <a:ext cx="548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
              <a:t>‹#›</a:t>
            </a:fld>
          </a:p>
        </p:txBody>
      </p:sp>
      <p:pic>
        <p:nvPicPr>
          <p:cNvPr descr="LOGO_ICDM2016_vdefinitoENRICv03negro.jpg" id="614" name="Shape 614"/>
          <p:cNvPicPr preferRelativeResize="0"/>
          <p:nvPr/>
        </p:nvPicPr>
        <p:blipFill>
          <a:blip r:embed="rId6">
            <a:alphaModFix/>
          </a:blip>
          <a:stretch>
            <a:fillRect/>
          </a:stretch>
        </p:blipFill>
        <p:spPr>
          <a:xfrm>
            <a:off x="2676725" y="623899"/>
            <a:ext cx="3643150" cy="1042824"/>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8" name="Shape 618"/>
        <p:cNvGrpSpPr/>
        <p:nvPr/>
      </p:nvGrpSpPr>
      <p:grpSpPr>
        <a:xfrm>
          <a:off x="0" y="0"/>
          <a:ext cx="0" cy="0"/>
          <a:chOff x="0" y="0"/>
          <a:chExt cx="0" cy="0"/>
        </a:xfrm>
      </p:grpSpPr>
      <p:sp>
        <p:nvSpPr>
          <p:cNvPr id="619" name="Shape 619"/>
          <p:cNvSpPr txBox="1"/>
          <p:nvPr>
            <p:ph type="ctrTitle"/>
          </p:nvPr>
        </p:nvSpPr>
        <p:spPr>
          <a:xfrm>
            <a:off x="311700" y="2286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Applications</a:t>
            </a:r>
          </a:p>
        </p:txBody>
      </p:sp>
      <p:sp>
        <p:nvSpPr>
          <p:cNvPr id="620" name="Shape 620"/>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621" name="Shape 621"/>
          <p:cNvSpPr txBox="1"/>
          <p:nvPr/>
        </p:nvSpPr>
        <p:spPr>
          <a:xfrm>
            <a:off x="311700" y="1200725"/>
            <a:ext cx="8382000" cy="3544500"/>
          </a:xfrm>
          <a:prstGeom prst="rect">
            <a:avLst/>
          </a:prstGeom>
          <a:noFill/>
          <a:ln>
            <a:noFill/>
          </a:ln>
        </p:spPr>
        <p:txBody>
          <a:bodyPr anchorCtr="0" anchor="t" bIns="91425" lIns="91425" rIns="91425" tIns="91425">
            <a:noAutofit/>
          </a:bodyPr>
          <a:lstStyle/>
          <a:p>
            <a:pPr indent="-381000" lvl="0" marL="457200" rtl="0">
              <a:spcBef>
                <a:spcPts val="0"/>
              </a:spcBef>
              <a:buSzPct val="100000"/>
              <a:buChar char="●"/>
            </a:pPr>
            <a:r>
              <a:rPr lang="en" sz="2400"/>
              <a:t>Identify potential customers</a:t>
            </a:r>
          </a:p>
          <a:p>
            <a:pPr indent="-381000" lvl="0" marL="457200" rtl="0">
              <a:spcBef>
                <a:spcPts val="0"/>
              </a:spcBef>
              <a:buSzPct val="100000"/>
              <a:buChar char="●"/>
            </a:pPr>
            <a:r>
              <a:rPr lang="en" sz="2400"/>
              <a:t>Add new aspect to standard </a:t>
            </a:r>
          </a:p>
          <a:p>
            <a:pPr lvl="0" rtl="0">
              <a:spcBef>
                <a:spcPts val="0"/>
              </a:spcBef>
              <a:buNone/>
            </a:pPr>
            <a:r>
              <a:rPr lang="en" sz="2400"/>
              <a:t>      graph mining tasks:</a:t>
            </a:r>
          </a:p>
          <a:p>
            <a:pPr indent="-381000" lvl="1" marL="914400" rtl="0">
              <a:spcBef>
                <a:spcPts val="0"/>
              </a:spcBef>
              <a:buSzPct val="100000"/>
              <a:buChar char="○"/>
            </a:pPr>
            <a:r>
              <a:rPr lang="en" sz="2400"/>
              <a:t>Node ranking</a:t>
            </a:r>
          </a:p>
          <a:p>
            <a:pPr indent="-381000" lvl="1" marL="914400" rtl="0">
              <a:spcBef>
                <a:spcPts val="0"/>
              </a:spcBef>
              <a:buSzPct val="100000"/>
              <a:buChar char="○"/>
            </a:pPr>
            <a:r>
              <a:rPr lang="en" sz="2400"/>
              <a:t>Anomaly detection</a:t>
            </a:r>
          </a:p>
          <a:p>
            <a:pPr indent="-381000" lvl="1" marL="914400" rtl="0">
              <a:spcBef>
                <a:spcPts val="0"/>
              </a:spcBef>
              <a:buSzPct val="100000"/>
              <a:buChar char="○"/>
            </a:pPr>
            <a:r>
              <a:rPr lang="en" sz="2400"/>
              <a:t>Clustering</a:t>
            </a:r>
          </a:p>
          <a:p>
            <a:pPr indent="-381000" lvl="1" marL="914400" rtl="0">
              <a:spcBef>
                <a:spcPts val="0"/>
              </a:spcBef>
              <a:buSzPct val="100000"/>
              <a:buChar char="○"/>
            </a:pPr>
            <a:r>
              <a:rPr lang="en" sz="2400"/>
              <a:t>Community detection</a:t>
            </a:r>
          </a:p>
          <a:p>
            <a:pPr indent="-381000" lvl="1" marL="914400" rtl="0">
              <a:spcBef>
                <a:spcPts val="0"/>
              </a:spcBef>
              <a:buSzPct val="100000"/>
              <a:buChar char="○"/>
            </a:pPr>
            <a:r>
              <a:rPr lang="en" sz="2400"/>
              <a:t>Sentiment prediction</a:t>
            </a:r>
          </a:p>
          <a:p>
            <a:pPr indent="-381000" lvl="1" marL="914400" rtl="0">
              <a:spcBef>
                <a:spcPts val="0"/>
              </a:spcBef>
              <a:buSzPct val="100000"/>
              <a:buChar char="○"/>
            </a:pPr>
            <a:r>
              <a:rPr lang="en" sz="2400"/>
              <a:t>Information diffusion</a:t>
            </a:r>
          </a:p>
        </p:txBody>
      </p:sp>
      <p:pic>
        <p:nvPicPr>
          <p:cNvPr descr="example.jpg" id="622" name="Shape 622"/>
          <p:cNvPicPr preferRelativeResize="0"/>
          <p:nvPr/>
        </p:nvPicPr>
        <p:blipFill>
          <a:blip r:embed="rId3">
            <a:alphaModFix/>
          </a:blip>
          <a:stretch>
            <a:fillRect/>
          </a:stretch>
        </p:blipFill>
        <p:spPr>
          <a:xfrm>
            <a:off x="4724950" y="1436950"/>
            <a:ext cx="4180924" cy="3054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ctrTitle"/>
          </p:nvPr>
        </p:nvSpPr>
        <p:spPr>
          <a:xfrm>
            <a:off x="100" y="228600"/>
            <a:ext cx="9144000" cy="9369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Weighted Signed Edges</a:t>
            </a:r>
          </a:p>
        </p:txBody>
      </p:sp>
      <p:sp>
        <p:nvSpPr>
          <p:cNvPr id="123" name="Shape 123"/>
          <p:cNvSpPr txBox="1"/>
          <p:nvPr>
            <p:ph idx="1" type="subTitle"/>
          </p:nvPr>
        </p:nvSpPr>
        <p:spPr>
          <a:xfrm>
            <a:off x="311625" y="4384500"/>
            <a:ext cx="8613000" cy="1392000"/>
          </a:xfrm>
          <a:prstGeom prst="rect">
            <a:avLst/>
          </a:prstGeom>
          <a:noFill/>
          <a:ln>
            <a:noFill/>
          </a:ln>
        </p:spPr>
        <p:txBody>
          <a:bodyPr anchorCtr="0" anchor="t" bIns="91425" lIns="91425" rIns="91425" tIns="91425">
            <a:noAutofit/>
          </a:bodyPr>
          <a:lstStyle/>
          <a:p>
            <a:pPr indent="0" lvl="0" marL="0" marR="0" rtl="0">
              <a:lnSpc>
                <a:spcPct val="100000"/>
              </a:lnSpc>
              <a:spcBef>
                <a:spcPts val="0"/>
              </a:spcBef>
              <a:spcAft>
                <a:spcPts val="0"/>
              </a:spcAft>
              <a:buClr>
                <a:schemeClr val="dk2"/>
              </a:buClr>
              <a:buSzPct val="25000"/>
              <a:buFont typeface="Helvetica Neue"/>
              <a:buNone/>
            </a:pPr>
            <a:r>
              <a:rPr lang="en">
                <a:solidFill>
                  <a:srgbClr val="FF0000"/>
                </a:solidFill>
              </a:rPr>
              <a:t>Positive edges</a:t>
            </a:r>
            <a:r>
              <a:rPr lang="en">
                <a:solidFill>
                  <a:srgbClr val="000000"/>
                </a:solidFill>
              </a:rPr>
              <a:t>: Trust, Like, Support, Agree</a:t>
            </a:r>
          </a:p>
          <a:p>
            <a:pPr indent="0" lvl="0" marL="0" marR="0" rtl="0">
              <a:lnSpc>
                <a:spcPct val="100000"/>
              </a:lnSpc>
              <a:spcBef>
                <a:spcPts val="0"/>
              </a:spcBef>
              <a:spcAft>
                <a:spcPts val="0"/>
              </a:spcAft>
              <a:buClr>
                <a:schemeClr val="dk2"/>
              </a:buClr>
              <a:buSzPct val="25000"/>
              <a:buFont typeface="Helvetica Neue"/>
              <a:buNone/>
            </a:pPr>
            <a:r>
              <a:rPr lang="en">
                <a:solidFill>
                  <a:srgbClr val="FF0000"/>
                </a:solidFill>
              </a:rPr>
              <a:t>Negative edges</a:t>
            </a:r>
            <a:r>
              <a:rPr lang="en">
                <a:solidFill>
                  <a:srgbClr val="000000"/>
                </a:solidFill>
              </a:rPr>
              <a:t>: Distrust, Dislike, Oppose, Disagree</a:t>
            </a:r>
          </a:p>
          <a:p>
            <a:pPr indent="0" lvl="0" marL="0" marR="0" rtl="0">
              <a:lnSpc>
                <a:spcPct val="100000"/>
              </a:lnSpc>
              <a:spcBef>
                <a:spcPts val="0"/>
              </a:spcBef>
              <a:spcAft>
                <a:spcPts val="0"/>
              </a:spcAft>
              <a:buClr>
                <a:schemeClr val="dk2"/>
              </a:buClr>
              <a:buSzPct val="25000"/>
              <a:buFont typeface="Helvetica Neue"/>
              <a:buNone/>
            </a:pPr>
            <a:r>
              <a:rPr lang="en">
                <a:solidFill>
                  <a:srgbClr val="FF0000"/>
                </a:solidFill>
              </a:rPr>
              <a:t>Weights</a:t>
            </a:r>
            <a:r>
              <a:rPr lang="en">
                <a:solidFill>
                  <a:srgbClr val="000000"/>
                </a:solidFill>
              </a:rPr>
              <a:t>: Strength of the relation</a:t>
            </a:r>
          </a:p>
        </p:txBody>
      </p:sp>
      <p:sp>
        <p:nvSpPr>
          <p:cNvPr id="124" name="Shape 124"/>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pic>
        <p:nvPicPr>
          <p:cNvPr descr="face-angel-md.png" id="125" name="Shape 125"/>
          <p:cNvPicPr preferRelativeResize="0"/>
          <p:nvPr/>
        </p:nvPicPr>
        <p:blipFill>
          <a:blip r:embed="rId3">
            <a:alphaModFix/>
          </a:blip>
          <a:stretch>
            <a:fillRect/>
          </a:stretch>
        </p:blipFill>
        <p:spPr>
          <a:xfrm>
            <a:off x="2204175" y="1525874"/>
            <a:ext cx="548700" cy="628574"/>
          </a:xfrm>
          <a:prstGeom prst="rect">
            <a:avLst/>
          </a:prstGeom>
          <a:noFill/>
          <a:ln>
            <a:noFill/>
          </a:ln>
        </p:spPr>
      </p:pic>
      <p:pic>
        <p:nvPicPr>
          <p:cNvPr descr="face-angel-md.png" id="126" name="Shape 126"/>
          <p:cNvPicPr preferRelativeResize="0"/>
          <p:nvPr/>
        </p:nvPicPr>
        <p:blipFill>
          <a:blip r:embed="rId3">
            <a:alphaModFix/>
          </a:blip>
          <a:stretch>
            <a:fillRect/>
          </a:stretch>
        </p:blipFill>
        <p:spPr>
          <a:xfrm>
            <a:off x="2204175" y="3495713"/>
            <a:ext cx="548700" cy="628574"/>
          </a:xfrm>
          <a:prstGeom prst="rect">
            <a:avLst/>
          </a:prstGeom>
          <a:noFill/>
          <a:ln>
            <a:noFill/>
          </a:ln>
        </p:spPr>
      </p:pic>
      <p:pic>
        <p:nvPicPr>
          <p:cNvPr descr="devil7.png" id="127" name="Shape 127"/>
          <p:cNvPicPr preferRelativeResize="0"/>
          <p:nvPr/>
        </p:nvPicPr>
        <p:blipFill>
          <a:blip r:embed="rId4">
            <a:alphaModFix/>
          </a:blip>
          <a:stretch>
            <a:fillRect/>
          </a:stretch>
        </p:blipFill>
        <p:spPr>
          <a:xfrm>
            <a:off x="5755901" y="2396049"/>
            <a:ext cx="628576" cy="628575"/>
          </a:xfrm>
          <a:prstGeom prst="rect">
            <a:avLst/>
          </a:prstGeom>
          <a:noFill/>
          <a:ln>
            <a:noFill/>
          </a:ln>
        </p:spPr>
      </p:pic>
      <p:pic>
        <p:nvPicPr>
          <p:cNvPr descr="devil7.png" id="128" name="Shape 128"/>
          <p:cNvPicPr preferRelativeResize="0"/>
          <p:nvPr/>
        </p:nvPicPr>
        <p:blipFill>
          <a:blip r:embed="rId4">
            <a:alphaModFix/>
          </a:blip>
          <a:stretch>
            <a:fillRect/>
          </a:stretch>
        </p:blipFill>
        <p:spPr>
          <a:xfrm>
            <a:off x="4802662" y="3637199"/>
            <a:ext cx="628576" cy="628576"/>
          </a:xfrm>
          <a:prstGeom prst="rect">
            <a:avLst/>
          </a:prstGeom>
          <a:noFill/>
          <a:ln>
            <a:noFill/>
          </a:ln>
        </p:spPr>
      </p:pic>
      <p:pic>
        <p:nvPicPr>
          <p:cNvPr descr="devil7.png" id="129" name="Shape 129"/>
          <p:cNvPicPr preferRelativeResize="0"/>
          <p:nvPr/>
        </p:nvPicPr>
        <p:blipFill>
          <a:blip r:embed="rId4">
            <a:alphaModFix/>
          </a:blip>
          <a:stretch>
            <a:fillRect/>
          </a:stretch>
        </p:blipFill>
        <p:spPr>
          <a:xfrm>
            <a:off x="4171676" y="1534824"/>
            <a:ext cx="628576" cy="628575"/>
          </a:xfrm>
          <a:prstGeom prst="rect">
            <a:avLst/>
          </a:prstGeom>
          <a:noFill/>
          <a:ln>
            <a:noFill/>
          </a:ln>
        </p:spPr>
      </p:pic>
      <p:pic>
        <p:nvPicPr>
          <p:cNvPr descr="face-angel-md.png" id="130" name="Shape 130"/>
          <p:cNvPicPr preferRelativeResize="0"/>
          <p:nvPr/>
        </p:nvPicPr>
        <p:blipFill>
          <a:blip r:embed="rId3">
            <a:alphaModFix/>
          </a:blip>
          <a:stretch>
            <a:fillRect/>
          </a:stretch>
        </p:blipFill>
        <p:spPr>
          <a:xfrm>
            <a:off x="957275" y="2396050"/>
            <a:ext cx="548700" cy="628574"/>
          </a:xfrm>
          <a:prstGeom prst="rect">
            <a:avLst/>
          </a:prstGeom>
          <a:noFill/>
          <a:ln>
            <a:noFill/>
          </a:ln>
        </p:spPr>
      </p:pic>
      <p:pic>
        <p:nvPicPr>
          <p:cNvPr descr="face-angel-md.png" id="131" name="Shape 131"/>
          <p:cNvPicPr preferRelativeResize="0"/>
          <p:nvPr/>
        </p:nvPicPr>
        <p:blipFill>
          <a:blip r:embed="rId3">
            <a:alphaModFix/>
          </a:blip>
          <a:stretch>
            <a:fillRect/>
          </a:stretch>
        </p:blipFill>
        <p:spPr>
          <a:xfrm>
            <a:off x="3851712" y="2495962"/>
            <a:ext cx="548700" cy="628574"/>
          </a:xfrm>
          <a:prstGeom prst="rect">
            <a:avLst/>
          </a:prstGeom>
          <a:noFill/>
          <a:ln>
            <a:noFill/>
          </a:ln>
        </p:spPr>
      </p:pic>
      <p:pic>
        <p:nvPicPr>
          <p:cNvPr descr="face-angel-md.png" id="132" name="Shape 132"/>
          <p:cNvPicPr preferRelativeResize="0"/>
          <p:nvPr/>
        </p:nvPicPr>
        <p:blipFill>
          <a:blip r:embed="rId3">
            <a:alphaModFix/>
          </a:blip>
          <a:stretch>
            <a:fillRect/>
          </a:stretch>
        </p:blipFill>
        <p:spPr>
          <a:xfrm>
            <a:off x="7300300" y="1525874"/>
            <a:ext cx="548700" cy="628574"/>
          </a:xfrm>
          <a:prstGeom prst="rect">
            <a:avLst/>
          </a:prstGeom>
          <a:noFill/>
          <a:ln>
            <a:noFill/>
          </a:ln>
        </p:spPr>
      </p:pic>
      <p:pic>
        <p:nvPicPr>
          <p:cNvPr descr="face-angel-md.png" id="133" name="Shape 133"/>
          <p:cNvPicPr preferRelativeResize="0"/>
          <p:nvPr/>
        </p:nvPicPr>
        <p:blipFill>
          <a:blip r:embed="rId3">
            <a:alphaModFix/>
          </a:blip>
          <a:stretch>
            <a:fillRect/>
          </a:stretch>
        </p:blipFill>
        <p:spPr>
          <a:xfrm>
            <a:off x="6751600" y="3532662"/>
            <a:ext cx="548700" cy="628574"/>
          </a:xfrm>
          <a:prstGeom prst="rect">
            <a:avLst/>
          </a:prstGeom>
          <a:noFill/>
          <a:ln>
            <a:noFill/>
          </a:ln>
        </p:spPr>
      </p:pic>
      <p:cxnSp>
        <p:nvCxnSpPr>
          <p:cNvPr id="134" name="Shape 134"/>
          <p:cNvCxnSpPr/>
          <p:nvPr/>
        </p:nvCxnSpPr>
        <p:spPr>
          <a:xfrm flipH="1" rot="10800000">
            <a:off x="1505975" y="2034037"/>
            <a:ext cx="701400" cy="574500"/>
          </a:xfrm>
          <a:prstGeom prst="straightConnector1">
            <a:avLst/>
          </a:prstGeom>
          <a:noFill/>
          <a:ln cap="flat" cmpd="sng" w="76200">
            <a:solidFill>
              <a:srgbClr val="38761D"/>
            </a:solidFill>
            <a:prstDash val="solid"/>
            <a:round/>
            <a:headEnd len="lg" w="lg" type="none"/>
            <a:tailEnd len="lg" w="lg" type="triangle"/>
          </a:ln>
        </p:spPr>
      </p:cxnSp>
      <p:cxnSp>
        <p:nvCxnSpPr>
          <p:cNvPr id="135" name="Shape 135"/>
          <p:cNvCxnSpPr/>
          <p:nvPr/>
        </p:nvCxnSpPr>
        <p:spPr>
          <a:xfrm>
            <a:off x="1520125" y="3019375"/>
            <a:ext cx="669900" cy="565500"/>
          </a:xfrm>
          <a:prstGeom prst="straightConnector1">
            <a:avLst/>
          </a:prstGeom>
          <a:noFill/>
          <a:ln cap="flat" cmpd="sng" w="38100">
            <a:solidFill>
              <a:srgbClr val="38761D"/>
            </a:solidFill>
            <a:prstDash val="solid"/>
            <a:round/>
            <a:headEnd len="lg" w="lg" type="triangle"/>
            <a:tailEnd len="lg" w="lg" type="triangle"/>
          </a:ln>
        </p:spPr>
      </p:cxnSp>
      <p:cxnSp>
        <p:nvCxnSpPr>
          <p:cNvPr id="136" name="Shape 136"/>
          <p:cNvCxnSpPr/>
          <p:nvPr/>
        </p:nvCxnSpPr>
        <p:spPr>
          <a:xfrm flipH="1" rot="10800000">
            <a:off x="6384462" y="1927050"/>
            <a:ext cx="806100" cy="517500"/>
          </a:xfrm>
          <a:prstGeom prst="straightConnector1">
            <a:avLst/>
          </a:prstGeom>
          <a:noFill/>
          <a:ln cap="flat" cmpd="sng" w="76200">
            <a:solidFill>
              <a:srgbClr val="38761D"/>
            </a:solidFill>
            <a:prstDash val="solid"/>
            <a:round/>
            <a:headEnd len="lg" w="lg" type="none"/>
            <a:tailEnd len="lg" w="lg" type="triangle"/>
          </a:ln>
        </p:spPr>
      </p:cxnSp>
      <p:cxnSp>
        <p:nvCxnSpPr>
          <p:cNvPr id="137" name="Shape 137"/>
          <p:cNvCxnSpPr/>
          <p:nvPr/>
        </p:nvCxnSpPr>
        <p:spPr>
          <a:xfrm flipH="1">
            <a:off x="2812100" y="2967175"/>
            <a:ext cx="1023300" cy="669900"/>
          </a:xfrm>
          <a:prstGeom prst="straightConnector1">
            <a:avLst/>
          </a:prstGeom>
          <a:noFill/>
          <a:ln cap="flat" cmpd="sng" w="76200">
            <a:solidFill>
              <a:srgbClr val="38761D"/>
            </a:solidFill>
            <a:prstDash val="solid"/>
            <a:round/>
            <a:headEnd len="lg" w="lg" type="triangle"/>
            <a:tailEnd len="lg" w="lg" type="triangle"/>
          </a:ln>
        </p:spPr>
      </p:cxnSp>
      <p:cxnSp>
        <p:nvCxnSpPr>
          <p:cNvPr id="138" name="Shape 138"/>
          <p:cNvCxnSpPr/>
          <p:nvPr/>
        </p:nvCxnSpPr>
        <p:spPr>
          <a:xfrm>
            <a:off x="6384464" y="3053725"/>
            <a:ext cx="420600" cy="496800"/>
          </a:xfrm>
          <a:prstGeom prst="straightConnector1">
            <a:avLst/>
          </a:prstGeom>
          <a:noFill/>
          <a:ln cap="flat" cmpd="sng" w="38100">
            <a:solidFill>
              <a:srgbClr val="FF0000"/>
            </a:solidFill>
            <a:prstDash val="dash"/>
            <a:round/>
            <a:headEnd len="lg" w="lg" type="triangle"/>
            <a:tailEnd len="lg" w="lg" type="triangle"/>
          </a:ln>
        </p:spPr>
      </p:cxnSp>
      <p:cxnSp>
        <p:nvCxnSpPr>
          <p:cNvPr id="139" name="Shape 139"/>
          <p:cNvCxnSpPr/>
          <p:nvPr/>
        </p:nvCxnSpPr>
        <p:spPr>
          <a:xfrm rot="10800000">
            <a:off x="4321875" y="3125287"/>
            <a:ext cx="592500" cy="600300"/>
          </a:xfrm>
          <a:prstGeom prst="straightConnector1">
            <a:avLst/>
          </a:prstGeom>
          <a:noFill/>
          <a:ln cap="flat" cmpd="sng" w="76200">
            <a:solidFill>
              <a:srgbClr val="FF0000"/>
            </a:solidFill>
            <a:prstDash val="dash"/>
            <a:round/>
            <a:headEnd len="lg" w="lg" type="triangle"/>
            <a:tailEnd len="lg" w="lg" type="none"/>
          </a:ln>
        </p:spPr>
      </p:cxnSp>
      <p:cxnSp>
        <p:nvCxnSpPr>
          <p:cNvPr id="140" name="Shape 140"/>
          <p:cNvCxnSpPr>
            <a:stCxn id="127" idx="1"/>
          </p:cNvCxnSpPr>
          <p:nvPr/>
        </p:nvCxnSpPr>
        <p:spPr>
          <a:xfrm rot="10800000">
            <a:off x="4557101" y="2702537"/>
            <a:ext cx="1198800" cy="7800"/>
          </a:xfrm>
          <a:prstGeom prst="straightConnector1">
            <a:avLst/>
          </a:prstGeom>
          <a:noFill/>
          <a:ln cap="flat" cmpd="sng" w="38100">
            <a:solidFill>
              <a:srgbClr val="FF0000"/>
            </a:solidFill>
            <a:prstDash val="dash"/>
            <a:round/>
            <a:headEnd len="lg" w="lg" type="triangle"/>
            <a:tailEnd len="lg" w="lg" type="none"/>
          </a:ln>
        </p:spPr>
      </p:cxnSp>
      <p:cxnSp>
        <p:nvCxnSpPr>
          <p:cNvPr id="141" name="Shape 141"/>
          <p:cNvCxnSpPr/>
          <p:nvPr/>
        </p:nvCxnSpPr>
        <p:spPr>
          <a:xfrm rot="10800000">
            <a:off x="2862876" y="1968675"/>
            <a:ext cx="1198800" cy="7800"/>
          </a:xfrm>
          <a:prstGeom prst="straightConnector1">
            <a:avLst/>
          </a:prstGeom>
          <a:noFill/>
          <a:ln cap="flat" cmpd="sng" w="38100">
            <a:solidFill>
              <a:srgbClr val="FF0000"/>
            </a:solidFill>
            <a:prstDash val="dash"/>
            <a:round/>
            <a:headEnd len="lg" w="lg" type="triangle"/>
            <a:tailEnd len="lg" w="lg" type="none"/>
          </a:ln>
        </p:spPr>
      </p:cxnSp>
      <p:cxnSp>
        <p:nvCxnSpPr>
          <p:cNvPr id="142" name="Shape 142"/>
          <p:cNvCxnSpPr/>
          <p:nvPr/>
        </p:nvCxnSpPr>
        <p:spPr>
          <a:xfrm flipH="1">
            <a:off x="5405475" y="2980675"/>
            <a:ext cx="531000" cy="725400"/>
          </a:xfrm>
          <a:prstGeom prst="straightConnector1">
            <a:avLst/>
          </a:prstGeom>
          <a:noFill/>
          <a:ln cap="flat" cmpd="sng" w="38100">
            <a:solidFill>
              <a:srgbClr val="38761D"/>
            </a:solidFill>
            <a:prstDash val="solid"/>
            <a:round/>
            <a:headEnd len="lg" w="lg" type="triangle"/>
            <a:tailEnd len="lg" w="lg" type="triangle"/>
          </a:ln>
        </p:spPr>
      </p:cxnSp>
      <p:cxnSp>
        <p:nvCxnSpPr>
          <p:cNvPr id="143" name="Shape 143"/>
          <p:cNvCxnSpPr/>
          <p:nvPr/>
        </p:nvCxnSpPr>
        <p:spPr>
          <a:xfrm>
            <a:off x="2478525" y="2230649"/>
            <a:ext cx="17700" cy="1159199"/>
          </a:xfrm>
          <a:prstGeom prst="straightConnector1">
            <a:avLst/>
          </a:prstGeom>
          <a:noFill/>
          <a:ln cap="flat" cmpd="sng" w="38100">
            <a:solidFill>
              <a:srgbClr val="38761D"/>
            </a:solidFill>
            <a:prstDash val="solid"/>
            <a:round/>
            <a:headEnd len="lg" w="lg" type="triangle"/>
            <a:tailEnd len="lg" w="lg" type="triangle"/>
          </a:ln>
        </p:spPr>
      </p:cxnSp>
      <p:cxnSp>
        <p:nvCxnSpPr>
          <p:cNvPr id="144" name="Shape 144"/>
          <p:cNvCxnSpPr/>
          <p:nvPr/>
        </p:nvCxnSpPr>
        <p:spPr>
          <a:xfrm rot="10800000">
            <a:off x="2862876" y="1728525"/>
            <a:ext cx="1198800" cy="7800"/>
          </a:xfrm>
          <a:prstGeom prst="straightConnector1">
            <a:avLst/>
          </a:prstGeom>
          <a:noFill/>
          <a:ln cap="flat" cmpd="sng" w="38100">
            <a:solidFill>
              <a:srgbClr val="FF0000"/>
            </a:solidFill>
            <a:prstDash val="dash"/>
            <a:round/>
            <a:headEnd len="lg" w="lg" type="none"/>
            <a:tailEnd len="lg" w="lg" type="triangle"/>
          </a:ln>
        </p:spPr>
      </p:cxnSp>
      <p:cxnSp>
        <p:nvCxnSpPr>
          <p:cNvPr id="145" name="Shape 145"/>
          <p:cNvCxnSpPr/>
          <p:nvPr/>
        </p:nvCxnSpPr>
        <p:spPr>
          <a:xfrm flipH="1" rot="10800000">
            <a:off x="6439325" y="2154437"/>
            <a:ext cx="806100" cy="517500"/>
          </a:xfrm>
          <a:prstGeom prst="straightConnector1">
            <a:avLst/>
          </a:prstGeom>
          <a:noFill/>
          <a:ln cap="flat" cmpd="sng" w="38100">
            <a:solidFill>
              <a:srgbClr val="38761D"/>
            </a:solidFill>
            <a:prstDash val="solid"/>
            <a:round/>
            <a:headEnd len="lg" w="lg" type="triangle"/>
            <a:tailEnd len="lg" w="lg" type="none"/>
          </a:ln>
        </p:spPr>
      </p:cxnSp>
      <p:cxnSp>
        <p:nvCxnSpPr>
          <p:cNvPr id="146" name="Shape 146"/>
          <p:cNvCxnSpPr/>
          <p:nvPr/>
        </p:nvCxnSpPr>
        <p:spPr>
          <a:xfrm flipH="1">
            <a:off x="4216687" y="2090812"/>
            <a:ext cx="213300" cy="404400"/>
          </a:xfrm>
          <a:prstGeom prst="straightConnector1">
            <a:avLst/>
          </a:prstGeom>
          <a:noFill/>
          <a:ln cap="flat" cmpd="sng" w="9525">
            <a:solidFill>
              <a:srgbClr val="FF0000"/>
            </a:solidFill>
            <a:prstDash val="solid"/>
            <a:round/>
            <a:headEnd len="lg" w="lg" type="triangle"/>
            <a:tailEnd len="lg" w="lg" type="triangle"/>
          </a:ln>
        </p:spPr>
      </p:cxnSp>
      <p:sp>
        <p:nvSpPr>
          <p:cNvPr id="147" name="Shape 147"/>
          <p:cNvSpPr txBox="1"/>
          <p:nvPr/>
        </p:nvSpPr>
        <p:spPr>
          <a:xfrm>
            <a:off x="1994925" y="5979000"/>
            <a:ext cx="5061600" cy="669900"/>
          </a:xfrm>
          <a:prstGeom prst="rect">
            <a:avLst/>
          </a:prstGeom>
          <a:solidFill>
            <a:srgbClr val="990000"/>
          </a:solidFill>
          <a:ln>
            <a:noFill/>
          </a:ln>
        </p:spPr>
        <p:txBody>
          <a:bodyPr anchorCtr="0" anchor="ctr" bIns="91425" lIns="91425" rIns="91425" tIns="91425">
            <a:noAutofit/>
          </a:bodyPr>
          <a:lstStyle/>
          <a:p>
            <a:pPr lvl="0" rtl="0" algn="ctr">
              <a:spcBef>
                <a:spcPts val="0"/>
              </a:spcBef>
              <a:buNone/>
            </a:pPr>
            <a:r>
              <a:rPr lang="en" sz="2400">
                <a:solidFill>
                  <a:srgbClr val="FFFFFF"/>
                </a:solidFill>
              </a:rPr>
              <a:t>Edge weights lie between -1 and +1</a:t>
            </a:r>
          </a:p>
        </p:txBody>
      </p:sp>
      <p:cxnSp>
        <p:nvCxnSpPr>
          <p:cNvPr id="148" name="Shape 148"/>
          <p:cNvCxnSpPr>
            <a:endCxn id="131" idx="1"/>
          </p:cNvCxnSpPr>
          <p:nvPr/>
        </p:nvCxnSpPr>
        <p:spPr>
          <a:xfrm>
            <a:off x="2670012" y="2076449"/>
            <a:ext cx="1181700" cy="733800"/>
          </a:xfrm>
          <a:prstGeom prst="straightConnector1">
            <a:avLst/>
          </a:prstGeom>
          <a:noFill/>
          <a:ln cap="flat" cmpd="sng" w="38100">
            <a:solidFill>
              <a:srgbClr val="38761D"/>
            </a:solidFill>
            <a:prstDash val="solid"/>
            <a:round/>
            <a:headEnd len="lg" w="lg" type="triangle"/>
            <a:tailEnd len="lg" w="lg" type="none"/>
          </a:ln>
        </p:spPr>
      </p:cxnSp>
      <p:sp>
        <p:nvSpPr>
          <p:cNvPr id="149" name="Shape 149"/>
          <p:cNvSpPr txBox="1"/>
          <p:nvPr/>
        </p:nvSpPr>
        <p:spPr>
          <a:xfrm>
            <a:off x="3107575" y="3540500"/>
            <a:ext cx="628500" cy="517500"/>
          </a:xfrm>
          <a:prstGeom prst="rect">
            <a:avLst/>
          </a:prstGeom>
          <a:noFill/>
          <a:ln>
            <a:noFill/>
          </a:ln>
        </p:spPr>
        <p:txBody>
          <a:bodyPr anchorCtr="0" anchor="t" bIns="91425" lIns="91425" rIns="91425" tIns="91425">
            <a:noAutofit/>
          </a:bodyPr>
          <a:lstStyle/>
          <a:p>
            <a:pPr lvl="0">
              <a:spcBef>
                <a:spcPts val="0"/>
              </a:spcBef>
              <a:buNone/>
            </a:pPr>
            <a:r>
              <a:rPr lang="en" sz="2000"/>
              <a:t>+1</a:t>
            </a:r>
          </a:p>
        </p:txBody>
      </p:sp>
      <p:sp>
        <p:nvSpPr>
          <p:cNvPr id="150" name="Shape 150"/>
          <p:cNvSpPr txBox="1"/>
          <p:nvPr/>
        </p:nvSpPr>
        <p:spPr>
          <a:xfrm>
            <a:off x="2823275" y="2455862"/>
            <a:ext cx="701400" cy="517500"/>
          </a:xfrm>
          <a:prstGeom prst="rect">
            <a:avLst/>
          </a:prstGeom>
          <a:noFill/>
          <a:ln>
            <a:noFill/>
          </a:ln>
        </p:spPr>
        <p:txBody>
          <a:bodyPr anchorCtr="0" anchor="t" bIns="91425" lIns="91425" rIns="91425" tIns="91425">
            <a:noAutofit/>
          </a:bodyPr>
          <a:lstStyle/>
          <a:p>
            <a:pPr lvl="0" rtl="0">
              <a:spcBef>
                <a:spcPts val="0"/>
              </a:spcBef>
              <a:buNone/>
            </a:pPr>
            <a:r>
              <a:rPr lang="en" sz="2000"/>
              <a:t>+0.1</a:t>
            </a:r>
          </a:p>
        </p:txBody>
      </p:sp>
      <p:sp>
        <p:nvSpPr>
          <p:cNvPr id="151" name="Shape 151"/>
          <p:cNvSpPr txBox="1"/>
          <p:nvPr/>
        </p:nvSpPr>
        <p:spPr>
          <a:xfrm>
            <a:off x="4778700" y="2142600"/>
            <a:ext cx="628500" cy="517500"/>
          </a:xfrm>
          <a:prstGeom prst="rect">
            <a:avLst/>
          </a:prstGeom>
          <a:noFill/>
          <a:ln>
            <a:noFill/>
          </a:ln>
        </p:spPr>
        <p:txBody>
          <a:bodyPr anchorCtr="0" anchor="t" bIns="91425" lIns="91425" rIns="91425" tIns="91425">
            <a:noAutofit/>
          </a:bodyPr>
          <a:lstStyle/>
          <a:p>
            <a:pPr lvl="0" rtl="0">
              <a:spcBef>
                <a:spcPts val="0"/>
              </a:spcBef>
              <a:buNone/>
            </a:pPr>
            <a:r>
              <a:rPr lang="en" sz="2000"/>
              <a:t>-0.2</a:t>
            </a:r>
          </a:p>
        </p:txBody>
      </p:sp>
      <p:sp>
        <p:nvSpPr>
          <p:cNvPr id="152" name="Shape 152"/>
          <p:cNvSpPr txBox="1"/>
          <p:nvPr/>
        </p:nvSpPr>
        <p:spPr>
          <a:xfrm>
            <a:off x="4694125" y="3015200"/>
            <a:ext cx="628500" cy="517500"/>
          </a:xfrm>
          <a:prstGeom prst="rect">
            <a:avLst/>
          </a:prstGeom>
          <a:noFill/>
          <a:ln>
            <a:noFill/>
          </a:ln>
        </p:spPr>
        <p:txBody>
          <a:bodyPr anchorCtr="0" anchor="t" bIns="91425" lIns="91425" rIns="91425" tIns="91425">
            <a:noAutofit/>
          </a:bodyPr>
          <a:lstStyle/>
          <a:p>
            <a:pPr lvl="0" rtl="0">
              <a:spcBef>
                <a:spcPts val="0"/>
              </a:spcBef>
              <a:buNone/>
            </a:pPr>
            <a:r>
              <a:rPr lang="en" sz="2000"/>
              <a:t>-0.9</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ctrTitle"/>
          </p:nvPr>
        </p:nvSpPr>
        <p:spPr>
          <a:xfrm>
            <a:off x="100" y="228600"/>
            <a:ext cx="9144000" cy="9369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Predicting Edge Weight</a:t>
            </a:r>
          </a:p>
        </p:txBody>
      </p:sp>
      <p:sp>
        <p:nvSpPr>
          <p:cNvPr id="158" name="Shape 158"/>
          <p:cNvSpPr txBox="1"/>
          <p:nvPr>
            <p:ph idx="1" type="subTitle"/>
          </p:nvPr>
        </p:nvSpPr>
        <p:spPr>
          <a:xfrm>
            <a:off x="0" y="4387575"/>
            <a:ext cx="9144000" cy="1422000"/>
          </a:xfrm>
          <a:prstGeom prst="rect">
            <a:avLst/>
          </a:prstGeom>
          <a:noFill/>
          <a:ln cap="flat" cmpd="sng" w="9525">
            <a:solidFill>
              <a:srgbClr val="FF0000">
                <a:alpha val="0"/>
              </a:srgbClr>
            </a:solidFill>
            <a:prstDash val="solid"/>
            <a:round/>
            <a:headEnd len="med" w="med" type="none"/>
            <a:tailEnd len="med" w="med" type="none"/>
          </a:ln>
        </p:spPr>
        <p:txBody>
          <a:bodyPr anchorCtr="0" anchor="t" bIns="91425" lIns="91425" rIns="91425" tIns="91425">
            <a:noAutofit/>
          </a:bodyPr>
          <a:lstStyle/>
          <a:p>
            <a:pPr lvl="0" marR="0" rtl="0">
              <a:lnSpc>
                <a:spcPct val="100000"/>
              </a:lnSpc>
              <a:spcBef>
                <a:spcPts val="0"/>
              </a:spcBef>
              <a:spcAft>
                <a:spcPts val="0"/>
              </a:spcAft>
              <a:buNone/>
            </a:pPr>
            <a:r>
              <a:rPr lang="en">
                <a:solidFill>
                  <a:srgbClr val="000000"/>
                </a:solidFill>
              </a:rPr>
              <a:t>How to accurately predict weight and </a:t>
            </a:r>
          </a:p>
          <a:p>
            <a:pPr lvl="0" marR="0" rtl="0">
              <a:lnSpc>
                <a:spcPct val="100000"/>
              </a:lnSpc>
              <a:spcBef>
                <a:spcPts val="0"/>
              </a:spcBef>
              <a:spcAft>
                <a:spcPts val="0"/>
              </a:spcAft>
              <a:buNone/>
            </a:pPr>
            <a:r>
              <a:rPr lang="en">
                <a:solidFill>
                  <a:srgbClr val="000000"/>
                </a:solidFill>
              </a:rPr>
              <a:t>sign of missing edges?</a:t>
            </a:r>
          </a:p>
        </p:txBody>
      </p:sp>
      <p:sp>
        <p:nvSpPr>
          <p:cNvPr id="159" name="Shape 159"/>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pic>
        <p:nvPicPr>
          <p:cNvPr descr="face-angel-md.png" id="160" name="Shape 160"/>
          <p:cNvPicPr preferRelativeResize="0"/>
          <p:nvPr/>
        </p:nvPicPr>
        <p:blipFill>
          <a:blip r:embed="rId3">
            <a:alphaModFix/>
          </a:blip>
          <a:stretch>
            <a:fillRect/>
          </a:stretch>
        </p:blipFill>
        <p:spPr>
          <a:xfrm>
            <a:off x="2204175" y="1525874"/>
            <a:ext cx="548700" cy="628574"/>
          </a:xfrm>
          <a:prstGeom prst="rect">
            <a:avLst/>
          </a:prstGeom>
          <a:noFill/>
          <a:ln>
            <a:noFill/>
          </a:ln>
        </p:spPr>
      </p:pic>
      <p:pic>
        <p:nvPicPr>
          <p:cNvPr descr="face-angel-md.png" id="161" name="Shape 161"/>
          <p:cNvPicPr preferRelativeResize="0"/>
          <p:nvPr/>
        </p:nvPicPr>
        <p:blipFill>
          <a:blip r:embed="rId3">
            <a:alphaModFix/>
          </a:blip>
          <a:stretch>
            <a:fillRect/>
          </a:stretch>
        </p:blipFill>
        <p:spPr>
          <a:xfrm>
            <a:off x="2204175" y="3495713"/>
            <a:ext cx="548700" cy="628574"/>
          </a:xfrm>
          <a:prstGeom prst="rect">
            <a:avLst/>
          </a:prstGeom>
          <a:noFill/>
          <a:ln>
            <a:noFill/>
          </a:ln>
        </p:spPr>
      </p:pic>
      <p:pic>
        <p:nvPicPr>
          <p:cNvPr descr="devil7.png" id="162" name="Shape 162"/>
          <p:cNvPicPr preferRelativeResize="0"/>
          <p:nvPr/>
        </p:nvPicPr>
        <p:blipFill>
          <a:blip r:embed="rId4">
            <a:alphaModFix/>
          </a:blip>
          <a:stretch>
            <a:fillRect/>
          </a:stretch>
        </p:blipFill>
        <p:spPr>
          <a:xfrm>
            <a:off x="5755901" y="2396049"/>
            <a:ext cx="628576" cy="628575"/>
          </a:xfrm>
          <a:prstGeom prst="rect">
            <a:avLst/>
          </a:prstGeom>
          <a:noFill/>
          <a:ln>
            <a:noFill/>
          </a:ln>
        </p:spPr>
      </p:pic>
      <p:pic>
        <p:nvPicPr>
          <p:cNvPr descr="devil7.png" id="163" name="Shape 163"/>
          <p:cNvPicPr preferRelativeResize="0"/>
          <p:nvPr/>
        </p:nvPicPr>
        <p:blipFill>
          <a:blip r:embed="rId4">
            <a:alphaModFix/>
          </a:blip>
          <a:stretch>
            <a:fillRect/>
          </a:stretch>
        </p:blipFill>
        <p:spPr>
          <a:xfrm>
            <a:off x="4802662" y="3637199"/>
            <a:ext cx="628576" cy="628576"/>
          </a:xfrm>
          <a:prstGeom prst="rect">
            <a:avLst/>
          </a:prstGeom>
          <a:noFill/>
          <a:ln>
            <a:noFill/>
          </a:ln>
        </p:spPr>
      </p:pic>
      <p:pic>
        <p:nvPicPr>
          <p:cNvPr descr="devil7.png" id="164" name="Shape 164"/>
          <p:cNvPicPr preferRelativeResize="0"/>
          <p:nvPr/>
        </p:nvPicPr>
        <p:blipFill>
          <a:blip r:embed="rId4">
            <a:alphaModFix/>
          </a:blip>
          <a:stretch>
            <a:fillRect/>
          </a:stretch>
        </p:blipFill>
        <p:spPr>
          <a:xfrm>
            <a:off x="4171676" y="1534824"/>
            <a:ext cx="628576" cy="628575"/>
          </a:xfrm>
          <a:prstGeom prst="rect">
            <a:avLst/>
          </a:prstGeom>
          <a:noFill/>
          <a:ln>
            <a:noFill/>
          </a:ln>
        </p:spPr>
      </p:pic>
      <p:pic>
        <p:nvPicPr>
          <p:cNvPr descr="face-angel-md.png" id="165" name="Shape 165"/>
          <p:cNvPicPr preferRelativeResize="0"/>
          <p:nvPr/>
        </p:nvPicPr>
        <p:blipFill>
          <a:blip r:embed="rId3">
            <a:alphaModFix/>
          </a:blip>
          <a:stretch>
            <a:fillRect/>
          </a:stretch>
        </p:blipFill>
        <p:spPr>
          <a:xfrm>
            <a:off x="957275" y="2396050"/>
            <a:ext cx="548700" cy="628574"/>
          </a:xfrm>
          <a:prstGeom prst="rect">
            <a:avLst/>
          </a:prstGeom>
          <a:noFill/>
          <a:ln>
            <a:noFill/>
          </a:ln>
        </p:spPr>
      </p:pic>
      <p:pic>
        <p:nvPicPr>
          <p:cNvPr descr="face-angel-md.png" id="166" name="Shape 166"/>
          <p:cNvPicPr preferRelativeResize="0"/>
          <p:nvPr/>
        </p:nvPicPr>
        <p:blipFill>
          <a:blip r:embed="rId3">
            <a:alphaModFix/>
          </a:blip>
          <a:stretch>
            <a:fillRect/>
          </a:stretch>
        </p:blipFill>
        <p:spPr>
          <a:xfrm>
            <a:off x="3851712" y="2495962"/>
            <a:ext cx="548700" cy="628574"/>
          </a:xfrm>
          <a:prstGeom prst="rect">
            <a:avLst/>
          </a:prstGeom>
          <a:noFill/>
          <a:ln>
            <a:noFill/>
          </a:ln>
        </p:spPr>
      </p:pic>
      <p:pic>
        <p:nvPicPr>
          <p:cNvPr descr="face-angel-md.png" id="167" name="Shape 167"/>
          <p:cNvPicPr preferRelativeResize="0"/>
          <p:nvPr/>
        </p:nvPicPr>
        <p:blipFill>
          <a:blip r:embed="rId3">
            <a:alphaModFix/>
          </a:blip>
          <a:stretch>
            <a:fillRect/>
          </a:stretch>
        </p:blipFill>
        <p:spPr>
          <a:xfrm>
            <a:off x="7300300" y="1525874"/>
            <a:ext cx="548700" cy="628574"/>
          </a:xfrm>
          <a:prstGeom prst="rect">
            <a:avLst/>
          </a:prstGeom>
          <a:noFill/>
          <a:ln>
            <a:noFill/>
          </a:ln>
        </p:spPr>
      </p:pic>
      <p:pic>
        <p:nvPicPr>
          <p:cNvPr descr="face-angel-md.png" id="168" name="Shape 168"/>
          <p:cNvPicPr preferRelativeResize="0"/>
          <p:nvPr/>
        </p:nvPicPr>
        <p:blipFill>
          <a:blip r:embed="rId3">
            <a:alphaModFix/>
          </a:blip>
          <a:stretch>
            <a:fillRect/>
          </a:stretch>
        </p:blipFill>
        <p:spPr>
          <a:xfrm>
            <a:off x="6751600" y="3532662"/>
            <a:ext cx="548700" cy="628574"/>
          </a:xfrm>
          <a:prstGeom prst="rect">
            <a:avLst/>
          </a:prstGeom>
          <a:noFill/>
          <a:ln>
            <a:noFill/>
          </a:ln>
        </p:spPr>
      </p:pic>
      <p:cxnSp>
        <p:nvCxnSpPr>
          <p:cNvPr id="169" name="Shape 169"/>
          <p:cNvCxnSpPr/>
          <p:nvPr/>
        </p:nvCxnSpPr>
        <p:spPr>
          <a:xfrm flipH="1" rot="10800000">
            <a:off x="1505975" y="2034037"/>
            <a:ext cx="701400" cy="574500"/>
          </a:xfrm>
          <a:prstGeom prst="straightConnector1">
            <a:avLst/>
          </a:prstGeom>
          <a:noFill/>
          <a:ln cap="flat" cmpd="sng" w="38100">
            <a:solidFill>
              <a:srgbClr val="000000"/>
            </a:solidFill>
            <a:prstDash val="dot"/>
            <a:round/>
            <a:headEnd len="lg" w="lg" type="none"/>
            <a:tailEnd len="lg" w="lg" type="triangle"/>
          </a:ln>
        </p:spPr>
      </p:cxnSp>
      <p:cxnSp>
        <p:nvCxnSpPr>
          <p:cNvPr id="170" name="Shape 170"/>
          <p:cNvCxnSpPr/>
          <p:nvPr/>
        </p:nvCxnSpPr>
        <p:spPr>
          <a:xfrm>
            <a:off x="1520125" y="3019375"/>
            <a:ext cx="669900" cy="565500"/>
          </a:xfrm>
          <a:prstGeom prst="straightConnector1">
            <a:avLst/>
          </a:prstGeom>
          <a:noFill/>
          <a:ln cap="flat" cmpd="sng" w="38100">
            <a:solidFill>
              <a:srgbClr val="38761D"/>
            </a:solidFill>
            <a:prstDash val="solid"/>
            <a:round/>
            <a:headEnd len="lg" w="lg" type="triangle"/>
            <a:tailEnd len="lg" w="lg" type="triangle"/>
          </a:ln>
        </p:spPr>
      </p:cxnSp>
      <p:cxnSp>
        <p:nvCxnSpPr>
          <p:cNvPr id="171" name="Shape 171"/>
          <p:cNvCxnSpPr/>
          <p:nvPr/>
        </p:nvCxnSpPr>
        <p:spPr>
          <a:xfrm flipH="1" rot="10800000">
            <a:off x="6384462" y="1927050"/>
            <a:ext cx="806100" cy="517500"/>
          </a:xfrm>
          <a:prstGeom prst="straightConnector1">
            <a:avLst/>
          </a:prstGeom>
          <a:noFill/>
          <a:ln cap="flat" cmpd="sng" w="38100">
            <a:solidFill>
              <a:srgbClr val="000000"/>
            </a:solidFill>
            <a:prstDash val="dot"/>
            <a:round/>
            <a:headEnd len="lg" w="lg" type="none"/>
            <a:tailEnd len="lg" w="lg" type="triangle"/>
          </a:ln>
        </p:spPr>
      </p:cxnSp>
      <p:cxnSp>
        <p:nvCxnSpPr>
          <p:cNvPr id="172" name="Shape 172"/>
          <p:cNvCxnSpPr/>
          <p:nvPr/>
        </p:nvCxnSpPr>
        <p:spPr>
          <a:xfrm flipH="1">
            <a:off x="2812100" y="2967175"/>
            <a:ext cx="1023300" cy="669900"/>
          </a:xfrm>
          <a:prstGeom prst="straightConnector1">
            <a:avLst/>
          </a:prstGeom>
          <a:noFill/>
          <a:ln cap="flat" cmpd="sng" w="76200">
            <a:solidFill>
              <a:srgbClr val="38761D"/>
            </a:solidFill>
            <a:prstDash val="solid"/>
            <a:round/>
            <a:headEnd len="lg" w="lg" type="triangle"/>
            <a:tailEnd len="lg" w="lg" type="triangle"/>
          </a:ln>
        </p:spPr>
      </p:cxnSp>
      <p:cxnSp>
        <p:nvCxnSpPr>
          <p:cNvPr id="173" name="Shape 173"/>
          <p:cNvCxnSpPr/>
          <p:nvPr/>
        </p:nvCxnSpPr>
        <p:spPr>
          <a:xfrm>
            <a:off x="6384464" y="3053725"/>
            <a:ext cx="420600" cy="496800"/>
          </a:xfrm>
          <a:prstGeom prst="straightConnector1">
            <a:avLst/>
          </a:prstGeom>
          <a:noFill/>
          <a:ln cap="flat" cmpd="sng" w="38100">
            <a:solidFill>
              <a:srgbClr val="FF0000"/>
            </a:solidFill>
            <a:prstDash val="dash"/>
            <a:round/>
            <a:headEnd len="lg" w="lg" type="triangle"/>
            <a:tailEnd len="lg" w="lg" type="triangle"/>
          </a:ln>
        </p:spPr>
      </p:cxnSp>
      <p:cxnSp>
        <p:nvCxnSpPr>
          <p:cNvPr id="174" name="Shape 174"/>
          <p:cNvCxnSpPr/>
          <p:nvPr/>
        </p:nvCxnSpPr>
        <p:spPr>
          <a:xfrm rot="10800000">
            <a:off x="4321875" y="3125287"/>
            <a:ext cx="592500" cy="600300"/>
          </a:xfrm>
          <a:prstGeom prst="straightConnector1">
            <a:avLst/>
          </a:prstGeom>
          <a:noFill/>
          <a:ln cap="flat" cmpd="sng" w="76200">
            <a:solidFill>
              <a:srgbClr val="FF0000"/>
            </a:solidFill>
            <a:prstDash val="dash"/>
            <a:round/>
            <a:headEnd len="lg" w="lg" type="triangle"/>
            <a:tailEnd len="lg" w="lg" type="none"/>
          </a:ln>
        </p:spPr>
      </p:cxnSp>
      <p:cxnSp>
        <p:nvCxnSpPr>
          <p:cNvPr id="175" name="Shape 175"/>
          <p:cNvCxnSpPr>
            <a:stCxn id="162" idx="1"/>
          </p:cNvCxnSpPr>
          <p:nvPr/>
        </p:nvCxnSpPr>
        <p:spPr>
          <a:xfrm rot="10800000">
            <a:off x="4557101" y="2702537"/>
            <a:ext cx="1198800" cy="7800"/>
          </a:xfrm>
          <a:prstGeom prst="straightConnector1">
            <a:avLst/>
          </a:prstGeom>
          <a:noFill/>
          <a:ln cap="flat" cmpd="sng" w="38100">
            <a:solidFill>
              <a:srgbClr val="000000"/>
            </a:solidFill>
            <a:prstDash val="dot"/>
            <a:round/>
            <a:headEnd len="lg" w="lg" type="triangle"/>
            <a:tailEnd len="lg" w="lg" type="none"/>
          </a:ln>
        </p:spPr>
      </p:cxnSp>
      <p:cxnSp>
        <p:nvCxnSpPr>
          <p:cNvPr id="176" name="Shape 176"/>
          <p:cNvCxnSpPr/>
          <p:nvPr/>
        </p:nvCxnSpPr>
        <p:spPr>
          <a:xfrm rot="10800000">
            <a:off x="2862876" y="1968675"/>
            <a:ext cx="1198800" cy="7800"/>
          </a:xfrm>
          <a:prstGeom prst="straightConnector1">
            <a:avLst/>
          </a:prstGeom>
          <a:noFill/>
          <a:ln cap="flat" cmpd="sng" w="38100">
            <a:solidFill>
              <a:srgbClr val="FF0000"/>
            </a:solidFill>
            <a:prstDash val="dash"/>
            <a:round/>
            <a:headEnd len="lg" w="lg" type="triangle"/>
            <a:tailEnd len="lg" w="lg" type="none"/>
          </a:ln>
        </p:spPr>
      </p:cxnSp>
      <p:cxnSp>
        <p:nvCxnSpPr>
          <p:cNvPr id="177" name="Shape 177"/>
          <p:cNvCxnSpPr/>
          <p:nvPr/>
        </p:nvCxnSpPr>
        <p:spPr>
          <a:xfrm flipH="1">
            <a:off x="5405475" y="2980675"/>
            <a:ext cx="531000" cy="725400"/>
          </a:xfrm>
          <a:prstGeom prst="straightConnector1">
            <a:avLst/>
          </a:prstGeom>
          <a:noFill/>
          <a:ln cap="flat" cmpd="sng" w="38100">
            <a:solidFill>
              <a:srgbClr val="38761D"/>
            </a:solidFill>
            <a:prstDash val="solid"/>
            <a:round/>
            <a:headEnd len="lg" w="lg" type="triangle"/>
            <a:tailEnd len="lg" w="lg" type="triangle"/>
          </a:ln>
        </p:spPr>
      </p:cxnSp>
      <p:cxnSp>
        <p:nvCxnSpPr>
          <p:cNvPr id="178" name="Shape 178"/>
          <p:cNvCxnSpPr/>
          <p:nvPr/>
        </p:nvCxnSpPr>
        <p:spPr>
          <a:xfrm>
            <a:off x="2478525" y="2230649"/>
            <a:ext cx="17700" cy="1159199"/>
          </a:xfrm>
          <a:prstGeom prst="straightConnector1">
            <a:avLst/>
          </a:prstGeom>
          <a:noFill/>
          <a:ln cap="flat" cmpd="sng" w="38100">
            <a:solidFill>
              <a:srgbClr val="38761D"/>
            </a:solidFill>
            <a:prstDash val="solid"/>
            <a:round/>
            <a:headEnd len="lg" w="lg" type="triangle"/>
            <a:tailEnd len="lg" w="lg" type="triangle"/>
          </a:ln>
        </p:spPr>
      </p:cxnSp>
      <p:cxnSp>
        <p:nvCxnSpPr>
          <p:cNvPr id="179" name="Shape 179"/>
          <p:cNvCxnSpPr/>
          <p:nvPr/>
        </p:nvCxnSpPr>
        <p:spPr>
          <a:xfrm rot="10800000">
            <a:off x="2862876" y="1728525"/>
            <a:ext cx="1198800" cy="7800"/>
          </a:xfrm>
          <a:prstGeom prst="straightConnector1">
            <a:avLst/>
          </a:prstGeom>
          <a:noFill/>
          <a:ln cap="flat" cmpd="sng" w="38100">
            <a:solidFill>
              <a:srgbClr val="FF0000"/>
            </a:solidFill>
            <a:prstDash val="dash"/>
            <a:round/>
            <a:headEnd len="lg" w="lg" type="none"/>
            <a:tailEnd len="lg" w="lg" type="triangle"/>
          </a:ln>
        </p:spPr>
      </p:cxnSp>
      <p:cxnSp>
        <p:nvCxnSpPr>
          <p:cNvPr id="180" name="Shape 180"/>
          <p:cNvCxnSpPr/>
          <p:nvPr/>
        </p:nvCxnSpPr>
        <p:spPr>
          <a:xfrm flipH="1" rot="10800000">
            <a:off x="6439325" y="2154437"/>
            <a:ext cx="806100" cy="517500"/>
          </a:xfrm>
          <a:prstGeom prst="straightConnector1">
            <a:avLst/>
          </a:prstGeom>
          <a:noFill/>
          <a:ln cap="flat" cmpd="sng" w="38100">
            <a:solidFill>
              <a:srgbClr val="38761D"/>
            </a:solidFill>
            <a:prstDash val="solid"/>
            <a:round/>
            <a:headEnd len="lg" w="lg" type="triangle"/>
            <a:tailEnd len="lg" w="lg" type="none"/>
          </a:ln>
        </p:spPr>
      </p:cxnSp>
      <p:cxnSp>
        <p:nvCxnSpPr>
          <p:cNvPr id="181" name="Shape 181"/>
          <p:cNvCxnSpPr/>
          <p:nvPr/>
        </p:nvCxnSpPr>
        <p:spPr>
          <a:xfrm flipH="1">
            <a:off x="4216687" y="2090812"/>
            <a:ext cx="213300" cy="404400"/>
          </a:xfrm>
          <a:prstGeom prst="straightConnector1">
            <a:avLst/>
          </a:prstGeom>
          <a:noFill/>
          <a:ln cap="flat" cmpd="sng" w="9525">
            <a:solidFill>
              <a:srgbClr val="FF0000"/>
            </a:solidFill>
            <a:prstDash val="solid"/>
            <a:round/>
            <a:headEnd len="lg" w="lg" type="triangle"/>
            <a:tailEnd len="lg" w="lg" type="triangle"/>
          </a:ln>
        </p:spPr>
      </p:cxnSp>
      <p:sp>
        <p:nvSpPr>
          <p:cNvPr id="182" name="Shape 182"/>
          <p:cNvSpPr txBox="1"/>
          <p:nvPr/>
        </p:nvSpPr>
        <p:spPr>
          <a:xfrm>
            <a:off x="1400050" y="1844037"/>
            <a:ext cx="473400" cy="496800"/>
          </a:xfrm>
          <a:prstGeom prst="rect">
            <a:avLst/>
          </a:prstGeom>
          <a:noFill/>
          <a:ln>
            <a:noFill/>
          </a:ln>
        </p:spPr>
        <p:txBody>
          <a:bodyPr anchorCtr="0" anchor="t" bIns="91425" lIns="91425" rIns="91425" tIns="91425">
            <a:noAutofit/>
          </a:bodyPr>
          <a:lstStyle/>
          <a:p>
            <a:pPr lvl="0" rtl="0">
              <a:spcBef>
                <a:spcPts val="0"/>
              </a:spcBef>
              <a:buNone/>
            </a:pPr>
            <a:r>
              <a:rPr lang="en" sz="2800">
                <a:solidFill>
                  <a:schemeClr val="dk1"/>
                </a:solidFill>
              </a:rPr>
              <a:t>?</a:t>
            </a:r>
          </a:p>
          <a:p>
            <a:pPr lvl="0" rtl="0">
              <a:spcBef>
                <a:spcPts val="0"/>
              </a:spcBef>
              <a:buNone/>
            </a:pPr>
            <a:r>
              <a:t/>
            </a:r>
            <a:endParaRPr sz="2800"/>
          </a:p>
        </p:txBody>
      </p:sp>
      <p:sp>
        <p:nvSpPr>
          <p:cNvPr id="183" name="Shape 183"/>
          <p:cNvSpPr txBox="1"/>
          <p:nvPr/>
        </p:nvSpPr>
        <p:spPr>
          <a:xfrm>
            <a:off x="4648287" y="2152937"/>
            <a:ext cx="473400" cy="496800"/>
          </a:xfrm>
          <a:prstGeom prst="rect">
            <a:avLst/>
          </a:prstGeom>
          <a:noFill/>
          <a:ln>
            <a:noFill/>
          </a:ln>
        </p:spPr>
        <p:txBody>
          <a:bodyPr anchorCtr="0" anchor="t" bIns="91425" lIns="91425" rIns="91425" tIns="91425">
            <a:noAutofit/>
          </a:bodyPr>
          <a:lstStyle/>
          <a:p>
            <a:pPr lvl="0" rtl="0">
              <a:spcBef>
                <a:spcPts val="0"/>
              </a:spcBef>
              <a:buNone/>
            </a:pPr>
            <a:r>
              <a:rPr lang="en" sz="2800">
                <a:solidFill>
                  <a:schemeClr val="dk1"/>
                </a:solidFill>
              </a:rPr>
              <a:t>?</a:t>
            </a:r>
          </a:p>
        </p:txBody>
      </p:sp>
      <p:sp>
        <p:nvSpPr>
          <p:cNvPr id="184" name="Shape 184"/>
          <p:cNvSpPr txBox="1"/>
          <p:nvPr/>
        </p:nvSpPr>
        <p:spPr>
          <a:xfrm>
            <a:off x="6219050" y="1800850"/>
            <a:ext cx="473400" cy="496800"/>
          </a:xfrm>
          <a:prstGeom prst="rect">
            <a:avLst/>
          </a:prstGeom>
          <a:noFill/>
          <a:ln>
            <a:noFill/>
          </a:ln>
        </p:spPr>
        <p:txBody>
          <a:bodyPr anchorCtr="0" anchor="t" bIns="91425" lIns="91425" rIns="91425" tIns="91425">
            <a:noAutofit/>
          </a:bodyPr>
          <a:lstStyle/>
          <a:p>
            <a:pPr lvl="0" rtl="0">
              <a:spcBef>
                <a:spcPts val="0"/>
              </a:spcBef>
              <a:buNone/>
            </a:pPr>
            <a:r>
              <a:rPr lang="en" sz="2800">
                <a:solidFill>
                  <a:schemeClr val="dk1"/>
                </a:solidFill>
              </a:rPr>
              <a:t>?</a:t>
            </a:r>
          </a:p>
          <a:p>
            <a:pPr lvl="0" rtl="0">
              <a:spcBef>
                <a:spcPts val="0"/>
              </a:spcBef>
              <a:buNone/>
            </a:pPr>
            <a:r>
              <a:t/>
            </a:r>
            <a:endParaRPr sz="2800"/>
          </a:p>
        </p:txBody>
      </p:sp>
      <p:sp>
        <p:nvSpPr>
          <p:cNvPr id="185" name="Shape 185"/>
          <p:cNvSpPr txBox="1"/>
          <p:nvPr/>
        </p:nvSpPr>
        <p:spPr>
          <a:xfrm>
            <a:off x="1745925" y="5731125"/>
            <a:ext cx="5554500" cy="669900"/>
          </a:xfrm>
          <a:prstGeom prst="rect">
            <a:avLst/>
          </a:prstGeom>
          <a:solidFill>
            <a:srgbClr val="990000"/>
          </a:solidFill>
          <a:ln>
            <a:noFill/>
          </a:ln>
        </p:spPr>
        <p:txBody>
          <a:bodyPr anchorCtr="0" anchor="ctr" bIns="91425" lIns="91425" rIns="91425" tIns="91425">
            <a:noAutofit/>
          </a:bodyPr>
          <a:lstStyle/>
          <a:p>
            <a:pPr lvl="0" rtl="0" algn="ctr">
              <a:spcBef>
                <a:spcPts val="0"/>
              </a:spcBef>
              <a:buNone/>
            </a:pPr>
            <a:r>
              <a:rPr lang="en" sz="2400">
                <a:solidFill>
                  <a:srgbClr val="FFFFFF"/>
                </a:solidFill>
              </a:rPr>
              <a:t>Our Solution: Fairness and Goodness</a:t>
            </a:r>
          </a:p>
        </p:txBody>
      </p:sp>
      <p:cxnSp>
        <p:nvCxnSpPr>
          <p:cNvPr id="186" name="Shape 186"/>
          <p:cNvCxnSpPr>
            <a:endCxn id="166" idx="1"/>
          </p:cNvCxnSpPr>
          <p:nvPr/>
        </p:nvCxnSpPr>
        <p:spPr>
          <a:xfrm>
            <a:off x="2670012" y="2076449"/>
            <a:ext cx="1181700" cy="733800"/>
          </a:xfrm>
          <a:prstGeom prst="straightConnector1">
            <a:avLst/>
          </a:prstGeom>
          <a:noFill/>
          <a:ln cap="flat" cmpd="sng" w="38100">
            <a:solidFill>
              <a:srgbClr val="38761D"/>
            </a:solidFill>
            <a:prstDash val="solid"/>
            <a:round/>
            <a:headEnd len="lg" w="lg" type="triangle"/>
            <a:tailEnd len="lg" w="lg"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2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pic>
        <p:nvPicPr>
          <p:cNvPr descr="smile.png" id="191" name="Shape 191"/>
          <p:cNvPicPr preferRelativeResize="0"/>
          <p:nvPr/>
        </p:nvPicPr>
        <p:blipFill rotWithShape="1">
          <a:blip r:embed="rId3">
            <a:alphaModFix/>
          </a:blip>
          <a:srcRect b="0" l="903" r="903" t="0"/>
          <a:stretch/>
        </p:blipFill>
        <p:spPr>
          <a:xfrm>
            <a:off x="4303272" y="4719678"/>
            <a:ext cx="791219" cy="791765"/>
          </a:xfrm>
          <a:prstGeom prst="rect">
            <a:avLst/>
          </a:prstGeom>
          <a:noFill/>
          <a:ln>
            <a:noFill/>
          </a:ln>
        </p:spPr>
      </p:pic>
      <p:pic>
        <p:nvPicPr>
          <p:cNvPr descr="smile.png" id="192" name="Shape 192"/>
          <p:cNvPicPr preferRelativeResize="0"/>
          <p:nvPr/>
        </p:nvPicPr>
        <p:blipFill rotWithShape="1">
          <a:blip r:embed="rId4">
            <a:alphaModFix/>
          </a:blip>
          <a:srcRect b="0" l="903" r="903" t="0"/>
          <a:stretch/>
        </p:blipFill>
        <p:spPr>
          <a:xfrm>
            <a:off x="4303272" y="3241936"/>
            <a:ext cx="791219" cy="791764"/>
          </a:xfrm>
          <a:prstGeom prst="rect">
            <a:avLst/>
          </a:prstGeom>
          <a:noFill/>
          <a:ln>
            <a:noFill/>
          </a:ln>
        </p:spPr>
      </p:pic>
      <p:pic>
        <p:nvPicPr>
          <p:cNvPr descr="smile.png" id="193" name="Shape 193"/>
          <p:cNvPicPr preferRelativeResize="0"/>
          <p:nvPr/>
        </p:nvPicPr>
        <p:blipFill rotWithShape="1">
          <a:blip r:embed="rId5">
            <a:alphaModFix/>
          </a:blip>
          <a:srcRect b="0" l="903" r="903" t="0"/>
          <a:stretch/>
        </p:blipFill>
        <p:spPr>
          <a:xfrm>
            <a:off x="4303272" y="1850725"/>
            <a:ext cx="791219" cy="791765"/>
          </a:xfrm>
          <a:prstGeom prst="rect">
            <a:avLst/>
          </a:prstGeom>
          <a:noFill/>
          <a:ln>
            <a:noFill/>
          </a:ln>
        </p:spPr>
      </p:pic>
      <p:pic>
        <p:nvPicPr>
          <p:cNvPr descr="smile.png" id="194" name="Shape 194"/>
          <p:cNvPicPr preferRelativeResize="0"/>
          <p:nvPr/>
        </p:nvPicPr>
        <p:blipFill rotWithShape="1">
          <a:blip r:embed="rId6">
            <a:alphaModFix/>
          </a:blip>
          <a:srcRect b="0" l="903" r="903" t="0"/>
          <a:stretch/>
        </p:blipFill>
        <p:spPr>
          <a:xfrm>
            <a:off x="1233485" y="3211029"/>
            <a:ext cx="791220" cy="791764"/>
          </a:xfrm>
          <a:prstGeom prst="rect">
            <a:avLst/>
          </a:prstGeom>
          <a:noFill/>
          <a:ln>
            <a:noFill/>
          </a:ln>
        </p:spPr>
      </p:pic>
      <p:pic>
        <p:nvPicPr>
          <p:cNvPr descr="smile.png" id="195" name="Shape 195"/>
          <p:cNvPicPr preferRelativeResize="0"/>
          <p:nvPr/>
        </p:nvPicPr>
        <p:blipFill rotWithShape="1">
          <a:blip r:embed="rId7">
            <a:alphaModFix/>
          </a:blip>
          <a:srcRect b="0" l="903" r="903" t="0"/>
          <a:stretch/>
        </p:blipFill>
        <p:spPr>
          <a:xfrm>
            <a:off x="1233485" y="5003133"/>
            <a:ext cx="791220" cy="791765"/>
          </a:xfrm>
          <a:prstGeom prst="rect">
            <a:avLst/>
          </a:prstGeom>
          <a:noFill/>
          <a:ln>
            <a:noFill/>
          </a:ln>
        </p:spPr>
      </p:pic>
      <p:pic>
        <p:nvPicPr>
          <p:cNvPr descr="smile.png" id="196" name="Shape 196"/>
          <p:cNvPicPr preferRelativeResize="0"/>
          <p:nvPr/>
        </p:nvPicPr>
        <p:blipFill rotWithShape="1">
          <a:blip r:embed="rId8">
            <a:alphaModFix/>
          </a:blip>
          <a:srcRect b="0" l="903" r="903" t="0"/>
          <a:stretch/>
        </p:blipFill>
        <p:spPr>
          <a:xfrm>
            <a:off x="1181585" y="1552805"/>
            <a:ext cx="791220" cy="791764"/>
          </a:xfrm>
          <a:prstGeom prst="rect">
            <a:avLst/>
          </a:prstGeom>
          <a:noFill/>
          <a:ln>
            <a:noFill/>
          </a:ln>
        </p:spPr>
      </p:pic>
      <p:pic>
        <p:nvPicPr>
          <p:cNvPr descr="smile.png" id="197" name="Shape 197"/>
          <p:cNvPicPr preferRelativeResize="0"/>
          <p:nvPr/>
        </p:nvPicPr>
        <p:blipFill rotWithShape="1">
          <a:blip r:embed="rId9">
            <a:alphaModFix/>
          </a:blip>
          <a:srcRect b="0" l="903" r="903" t="0"/>
          <a:stretch/>
        </p:blipFill>
        <p:spPr>
          <a:xfrm>
            <a:off x="7035762" y="1635193"/>
            <a:ext cx="791219" cy="791764"/>
          </a:xfrm>
          <a:prstGeom prst="rect">
            <a:avLst/>
          </a:prstGeom>
          <a:noFill/>
          <a:ln>
            <a:noFill/>
          </a:ln>
        </p:spPr>
      </p:pic>
      <p:pic>
        <p:nvPicPr>
          <p:cNvPr descr="smile.png" id="198" name="Shape 198"/>
          <p:cNvPicPr preferRelativeResize="0"/>
          <p:nvPr/>
        </p:nvPicPr>
        <p:blipFill rotWithShape="1">
          <a:blip r:embed="rId10">
            <a:alphaModFix/>
          </a:blip>
          <a:srcRect b="0" l="903" r="903" t="0"/>
          <a:stretch/>
        </p:blipFill>
        <p:spPr>
          <a:xfrm>
            <a:off x="6972398" y="3210380"/>
            <a:ext cx="791219" cy="791764"/>
          </a:xfrm>
          <a:prstGeom prst="rect">
            <a:avLst/>
          </a:prstGeom>
          <a:noFill/>
          <a:ln>
            <a:noFill/>
          </a:ln>
        </p:spPr>
      </p:pic>
      <p:pic>
        <p:nvPicPr>
          <p:cNvPr descr="smile.png" id="199" name="Shape 199"/>
          <p:cNvPicPr preferRelativeResize="0"/>
          <p:nvPr/>
        </p:nvPicPr>
        <p:blipFill rotWithShape="1">
          <a:blip r:embed="rId11">
            <a:alphaModFix/>
          </a:blip>
          <a:srcRect b="0" l="903" r="903" t="0"/>
          <a:stretch/>
        </p:blipFill>
        <p:spPr>
          <a:xfrm>
            <a:off x="6972411" y="5003133"/>
            <a:ext cx="791219" cy="791765"/>
          </a:xfrm>
          <a:prstGeom prst="rect">
            <a:avLst/>
          </a:prstGeom>
          <a:noFill/>
          <a:ln>
            <a:noFill/>
          </a:ln>
        </p:spPr>
      </p:pic>
      <p:sp>
        <p:nvSpPr>
          <p:cNvPr id="200" name="Shape 200"/>
          <p:cNvSpPr txBox="1"/>
          <p:nvPr>
            <p:ph type="ctrTitle"/>
          </p:nvPr>
        </p:nvSpPr>
        <p:spPr>
          <a:xfrm>
            <a:off x="311700" y="403198"/>
            <a:ext cx="8520600" cy="7322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Example</a:t>
            </a:r>
          </a:p>
        </p:txBody>
      </p:sp>
      <p:sp>
        <p:nvSpPr>
          <p:cNvPr id="201" name="Shape 201"/>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
              <a:t>‹#›</a:t>
            </a:fld>
          </a:p>
        </p:txBody>
      </p:sp>
      <p:pic>
        <p:nvPicPr>
          <p:cNvPr descr="devil7.png" id="202" name="Shape 202"/>
          <p:cNvPicPr preferRelativeResize="0"/>
          <p:nvPr/>
        </p:nvPicPr>
        <p:blipFill>
          <a:blip r:embed="rId12">
            <a:alphaModFix/>
          </a:blip>
          <a:stretch>
            <a:fillRect/>
          </a:stretch>
        </p:blipFill>
        <p:spPr>
          <a:xfrm>
            <a:off x="1036475" y="1355653"/>
            <a:ext cx="1185236" cy="1186057"/>
          </a:xfrm>
          <a:prstGeom prst="rect">
            <a:avLst/>
          </a:prstGeom>
          <a:noFill/>
          <a:ln>
            <a:noFill/>
          </a:ln>
        </p:spPr>
      </p:pic>
      <p:pic>
        <p:nvPicPr>
          <p:cNvPr descr="face-angel-md.png" id="203" name="Shape 203"/>
          <p:cNvPicPr preferRelativeResize="0"/>
          <p:nvPr/>
        </p:nvPicPr>
        <p:blipFill>
          <a:blip r:embed="rId13">
            <a:alphaModFix/>
          </a:blip>
          <a:stretch>
            <a:fillRect/>
          </a:stretch>
        </p:blipFill>
        <p:spPr>
          <a:xfrm>
            <a:off x="1098754" y="3100855"/>
            <a:ext cx="1012280" cy="1013002"/>
          </a:xfrm>
          <a:prstGeom prst="rect">
            <a:avLst/>
          </a:prstGeom>
          <a:noFill/>
          <a:ln>
            <a:noFill/>
          </a:ln>
        </p:spPr>
      </p:pic>
      <p:pic>
        <p:nvPicPr>
          <p:cNvPr descr="face-angel-md.png" id="204" name="Shape 204"/>
          <p:cNvPicPr preferRelativeResize="0"/>
          <p:nvPr/>
        </p:nvPicPr>
        <p:blipFill>
          <a:blip r:embed="rId13">
            <a:alphaModFix/>
          </a:blip>
          <a:stretch>
            <a:fillRect/>
          </a:stretch>
        </p:blipFill>
        <p:spPr>
          <a:xfrm>
            <a:off x="1129532" y="4945428"/>
            <a:ext cx="1012280" cy="1013002"/>
          </a:xfrm>
          <a:prstGeom prst="rect">
            <a:avLst/>
          </a:prstGeom>
          <a:noFill/>
          <a:ln>
            <a:noFill/>
          </a:ln>
        </p:spPr>
      </p:pic>
      <p:pic>
        <p:nvPicPr>
          <p:cNvPr descr="face-angel-md.png" id="205" name="Shape 205"/>
          <p:cNvPicPr preferRelativeResize="0"/>
          <p:nvPr/>
        </p:nvPicPr>
        <p:blipFill>
          <a:blip r:embed="rId13">
            <a:alphaModFix/>
          </a:blip>
          <a:stretch>
            <a:fillRect/>
          </a:stretch>
        </p:blipFill>
        <p:spPr>
          <a:xfrm>
            <a:off x="6925219" y="1492544"/>
            <a:ext cx="1012280" cy="1013002"/>
          </a:xfrm>
          <a:prstGeom prst="rect">
            <a:avLst/>
          </a:prstGeom>
          <a:noFill/>
          <a:ln>
            <a:noFill/>
          </a:ln>
        </p:spPr>
      </p:pic>
      <p:pic>
        <p:nvPicPr>
          <p:cNvPr descr="face-angel-md.png" id="206" name="Shape 206"/>
          <p:cNvPicPr preferRelativeResize="0"/>
          <p:nvPr/>
        </p:nvPicPr>
        <p:blipFill>
          <a:blip r:embed="rId13">
            <a:alphaModFix/>
          </a:blip>
          <a:stretch>
            <a:fillRect/>
          </a:stretch>
        </p:blipFill>
        <p:spPr>
          <a:xfrm>
            <a:off x="6861856" y="3100410"/>
            <a:ext cx="1012280" cy="1013002"/>
          </a:xfrm>
          <a:prstGeom prst="rect">
            <a:avLst/>
          </a:prstGeom>
          <a:noFill/>
          <a:ln>
            <a:noFill/>
          </a:ln>
        </p:spPr>
      </p:pic>
      <p:pic>
        <p:nvPicPr>
          <p:cNvPr descr="face-angel-md.png" id="207" name="Shape 207"/>
          <p:cNvPicPr preferRelativeResize="0"/>
          <p:nvPr/>
        </p:nvPicPr>
        <p:blipFill>
          <a:blip r:embed="rId13">
            <a:alphaModFix/>
          </a:blip>
          <a:stretch>
            <a:fillRect/>
          </a:stretch>
        </p:blipFill>
        <p:spPr>
          <a:xfrm>
            <a:off x="6861748" y="4892501"/>
            <a:ext cx="1012280" cy="1013002"/>
          </a:xfrm>
          <a:prstGeom prst="rect">
            <a:avLst/>
          </a:prstGeom>
          <a:noFill/>
          <a:ln>
            <a:noFill/>
          </a:ln>
        </p:spPr>
      </p:pic>
      <p:cxnSp>
        <p:nvCxnSpPr>
          <p:cNvPr id="208" name="Shape 208"/>
          <p:cNvCxnSpPr>
            <a:stCxn id="202" idx="3"/>
            <a:endCxn id="209" idx="1"/>
          </p:cNvCxnSpPr>
          <p:nvPr/>
        </p:nvCxnSpPr>
        <p:spPr>
          <a:xfrm>
            <a:off x="2221711" y="1948682"/>
            <a:ext cx="1971000" cy="173100"/>
          </a:xfrm>
          <a:prstGeom prst="straightConnector1">
            <a:avLst/>
          </a:prstGeom>
          <a:noFill/>
          <a:ln cap="flat" cmpd="sng" w="28575">
            <a:solidFill>
              <a:srgbClr val="FF0000"/>
            </a:solidFill>
            <a:prstDash val="dash"/>
            <a:round/>
            <a:headEnd len="lg" w="lg" type="none"/>
            <a:tailEnd len="lg" w="lg" type="stealth"/>
          </a:ln>
        </p:spPr>
      </p:cxnSp>
      <p:cxnSp>
        <p:nvCxnSpPr>
          <p:cNvPr id="210" name="Shape 210"/>
          <p:cNvCxnSpPr>
            <a:stCxn id="202" idx="3"/>
            <a:endCxn id="211" idx="1"/>
          </p:cNvCxnSpPr>
          <p:nvPr/>
        </p:nvCxnSpPr>
        <p:spPr>
          <a:xfrm>
            <a:off x="2221711" y="1948682"/>
            <a:ext cx="1971000" cy="1608000"/>
          </a:xfrm>
          <a:prstGeom prst="straightConnector1">
            <a:avLst/>
          </a:prstGeom>
          <a:noFill/>
          <a:ln cap="flat" cmpd="sng" w="28575">
            <a:solidFill>
              <a:srgbClr val="FF0000"/>
            </a:solidFill>
            <a:prstDash val="dash"/>
            <a:round/>
            <a:headEnd len="lg" w="lg" type="none"/>
            <a:tailEnd len="lg" w="lg" type="stealth"/>
          </a:ln>
        </p:spPr>
      </p:cxnSp>
      <p:cxnSp>
        <p:nvCxnSpPr>
          <p:cNvPr id="212" name="Shape 212"/>
          <p:cNvCxnSpPr>
            <a:stCxn id="202" idx="3"/>
            <a:endCxn id="213" idx="1"/>
          </p:cNvCxnSpPr>
          <p:nvPr/>
        </p:nvCxnSpPr>
        <p:spPr>
          <a:xfrm>
            <a:off x="2221711" y="1948682"/>
            <a:ext cx="1971000" cy="3104399"/>
          </a:xfrm>
          <a:prstGeom prst="straightConnector1">
            <a:avLst/>
          </a:prstGeom>
          <a:noFill/>
          <a:ln cap="flat" cmpd="sng" w="28575">
            <a:solidFill>
              <a:srgbClr val="274E13"/>
            </a:solidFill>
            <a:prstDash val="solid"/>
            <a:round/>
            <a:headEnd len="lg" w="lg" type="none"/>
            <a:tailEnd len="lg" w="lg" type="stealth"/>
          </a:ln>
        </p:spPr>
      </p:cxnSp>
      <p:cxnSp>
        <p:nvCxnSpPr>
          <p:cNvPr id="214" name="Shape 214"/>
          <p:cNvCxnSpPr>
            <a:stCxn id="203" idx="3"/>
            <a:endCxn id="213" idx="1"/>
          </p:cNvCxnSpPr>
          <p:nvPr/>
        </p:nvCxnSpPr>
        <p:spPr>
          <a:xfrm>
            <a:off x="2111035" y="3607356"/>
            <a:ext cx="2057400" cy="1496400"/>
          </a:xfrm>
          <a:prstGeom prst="straightConnector1">
            <a:avLst/>
          </a:prstGeom>
          <a:noFill/>
          <a:ln cap="flat" cmpd="sng" w="28575">
            <a:solidFill>
              <a:srgbClr val="FF0000"/>
            </a:solidFill>
            <a:prstDash val="dash"/>
            <a:round/>
            <a:headEnd len="lg" w="lg" type="none"/>
            <a:tailEnd len="lg" w="lg" type="stealth"/>
          </a:ln>
        </p:spPr>
      </p:cxnSp>
      <p:cxnSp>
        <p:nvCxnSpPr>
          <p:cNvPr id="215" name="Shape 215"/>
          <p:cNvCxnSpPr>
            <a:stCxn id="205" idx="1"/>
            <a:endCxn id="213" idx="3"/>
          </p:cNvCxnSpPr>
          <p:nvPr/>
        </p:nvCxnSpPr>
        <p:spPr>
          <a:xfrm flipH="1">
            <a:off x="5205019" y="1999045"/>
            <a:ext cx="1720200" cy="3104400"/>
          </a:xfrm>
          <a:prstGeom prst="straightConnector1">
            <a:avLst/>
          </a:prstGeom>
          <a:noFill/>
          <a:ln cap="flat" cmpd="sng" w="28575">
            <a:solidFill>
              <a:srgbClr val="FF0000"/>
            </a:solidFill>
            <a:prstDash val="dash"/>
            <a:round/>
            <a:headEnd len="lg" w="lg" type="none"/>
            <a:tailEnd len="lg" w="lg" type="stealth"/>
          </a:ln>
        </p:spPr>
      </p:cxnSp>
      <p:cxnSp>
        <p:nvCxnSpPr>
          <p:cNvPr id="216" name="Shape 216"/>
          <p:cNvCxnSpPr>
            <a:stCxn id="206" idx="1"/>
            <a:endCxn id="213" idx="3"/>
          </p:cNvCxnSpPr>
          <p:nvPr/>
        </p:nvCxnSpPr>
        <p:spPr>
          <a:xfrm flipH="1">
            <a:off x="5204956" y="3606911"/>
            <a:ext cx="1656900" cy="1496400"/>
          </a:xfrm>
          <a:prstGeom prst="straightConnector1">
            <a:avLst/>
          </a:prstGeom>
          <a:noFill/>
          <a:ln cap="flat" cmpd="sng" w="28575">
            <a:solidFill>
              <a:srgbClr val="FF0000"/>
            </a:solidFill>
            <a:prstDash val="dash"/>
            <a:round/>
            <a:headEnd len="lg" w="lg" type="none"/>
            <a:tailEnd len="lg" w="lg" type="stealth"/>
          </a:ln>
        </p:spPr>
      </p:cxnSp>
      <p:cxnSp>
        <p:nvCxnSpPr>
          <p:cNvPr id="217" name="Shape 217"/>
          <p:cNvCxnSpPr>
            <a:stCxn id="207" idx="1"/>
            <a:endCxn id="213" idx="3"/>
          </p:cNvCxnSpPr>
          <p:nvPr/>
        </p:nvCxnSpPr>
        <p:spPr>
          <a:xfrm rot="10800000">
            <a:off x="5204848" y="5103502"/>
            <a:ext cx="1656900" cy="295500"/>
          </a:xfrm>
          <a:prstGeom prst="straightConnector1">
            <a:avLst/>
          </a:prstGeom>
          <a:noFill/>
          <a:ln cap="flat" cmpd="sng" w="28575">
            <a:solidFill>
              <a:srgbClr val="FF0000"/>
            </a:solidFill>
            <a:prstDash val="dash"/>
            <a:round/>
            <a:headEnd len="lg" w="lg" type="none"/>
            <a:tailEnd len="lg" w="lg" type="stealth"/>
          </a:ln>
        </p:spPr>
      </p:cxnSp>
      <p:cxnSp>
        <p:nvCxnSpPr>
          <p:cNvPr id="218" name="Shape 218"/>
          <p:cNvCxnSpPr>
            <a:stCxn id="204" idx="3"/>
            <a:endCxn id="213" idx="1"/>
          </p:cNvCxnSpPr>
          <p:nvPr/>
        </p:nvCxnSpPr>
        <p:spPr>
          <a:xfrm flipH="1" rot="10800000">
            <a:off x="2141813" y="5156430"/>
            <a:ext cx="2057399" cy="295500"/>
          </a:xfrm>
          <a:prstGeom prst="straightConnector1">
            <a:avLst/>
          </a:prstGeom>
          <a:noFill/>
          <a:ln cap="flat" cmpd="sng" w="28575">
            <a:solidFill>
              <a:srgbClr val="FF0000"/>
            </a:solidFill>
            <a:prstDash val="dash"/>
            <a:round/>
            <a:headEnd len="lg" w="lg" type="none"/>
            <a:tailEnd len="lg" w="lg" type="stealth"/>
          </a:ln>
        </p:spPr>
      </p:cxnSp>
      <p:cxnSp>
        <p:nvCxnSpPr>
          <p:cNvPr id="219" name="Shape 219"/>
          <p:cNvCxnSpPr>
            <a:stCxn id="205" idx="1"/>
            <a:endCxn id="209" idx="3"/>
          </p:cNvCxnSpPr>
          <p:nvPr/>
        </p:nvCxnSpPr>
        <p:spPr>
          <a:xfrm flipH="1">
            <a:off x="5205019" y="1999045"/>
            <a:ext cx="1720200" cy="173100"/>
          </a:xfrm>
          <a:prstGeom prst="straightConnector1">
            <a:avLst/>
          </a:prstGeom>
          <a:noFill/>
          <a:ln cap="flat" cmpd="sng" w="28575">
            <a:solidFill>
              <a:srgbClr val="274E13"/>
            </a:solidFill>
            <a:prstDash val="solid"/>
            <a:round/>
            <a:headEnd len="lg" w="lg" type="none"/>
            <a:tailEnd len="lg" w="lg" type="stealth"/>
          </a:ln>
        </p:spPr>
      </p:cxnSp>
      <p:cxnSp>
        <p:nvCxnSpPr>
          <p:cNvPr id="220" name="Shape 220"/>
          <p:cNvCxnSpPr>
            <a:stCxn id="206" idx="1"/>
            <a:endCxn id="209" idx="3"/>
          </p:cNvCxnSpPr>
          <p:nvPr/>
        </p:nvCxnSpPr>
        <p:spPr>
          <a:xfrm rot="10800000">
            <a:off x="5204956" y="2172311"/>
            <a:ext cx="1656900" cy="1434600"/>
          </a:xfrm>
          <a:prstGeom prst="straightConnector1">
            <a:avLst/>
          </a:prstGeom>
          <a:noFill/>
          <a:ln cap="flat" cmpd="sng" w="28575">
            <a:solidFill>
              <a:srgbClr val="274E13"/>
            </a:solidFill>
            <a:prstDash val="solid"/>
            <a:round/>
            <a:headEnd len="lg" w="lg" type="none"/>
            <a:tailEnd len="lg" w="lg" type="stealth"/>
          </a:ln>
        </p:spPr>
      </p:cxnSp>
      <p:cxnSp>
        <p:nvCxnSpPr>
          <p:cNvPr id="221" name="Shape 221"/>
          <p:cNvCxnSpPr>
            <a:stCxn id="207" idx="1"/>
            <a:endCxn id="209" idx="3"/>
          </p:cNvCxnSpPr>
          <p:nvPr/>
        </p:nvCxnSpPr>
        <p:spPr>
          <a:xfrm rot="10800000">
            <a:off x="5204848" y="2172202"/>
            <a:ext cx="1656900" cy="3226799"/>
          </a:xfrm>
          <a:prstGeom prst="straightConnector1">
            <a:avLst/>
          </a:prstGeom>
          <a:noFill/>
          <a:ln cap="flat" cmpd="sng" w="28575">
            <a:solidFill>
              <a:srgbClr val="274E13"/>
            </a:solidFill>
            <a:prstDash val="solid"/>
            <a:round/>
            <a:headEnd len="lg" w="lg" type="none"/>
            <a:tailEnd len="lg" w="lg" type="stealth"/>
          </a:ln>
        </p:spPr>
      </p:cxnSp>
      <p:cxnSp>
        <p:nvCxnSpPr>
          <p:cNvPr id="222" name="Shape 222"/>
          <p:cNvCxnSpPr>
            <a:stCxn id="205" idx="1"/>
            <a:endCxn id="211" idx="3"/>
          </p:cNvCxnSpPr>
          <p:nvPr/>
        </p:nvCxnSpPr>
        <p:spPr>
          <a:xfrm flipH="1">
            <a:off x="5205019" y="1999045"/>
            <a:ext cx="1720200" cy="1608000"/>
          </a:xfrm>
          <a:prstGeom prst="straightConnector1">
            <a:avLst/>
          </a:prstGeom>
          <a:noFill/>
          <a:ln cap="flat" cmpd="sng" w="28575">
            <a:solidFill>
              <a:srgbClr val="274E13"/>
            </a:solidFill>
            <a:prstDash val="solid"/>
            <a:round/>
            <a:headEnd len="lg" w="lg" type="none"/>
            <a:tailEnd len="lg" w="lg" type="stealth"/>
          </a:ln>
        </p:spPr>
      </p:cxnSp>
      <p:cxnSp>
        <p:nvCxnSpPr>
          <p:cNvPr id="223" name="Shape 223"/>
          <p:cNvCxnSpPr>
            <a:stCxn id="206" idx="1"/>
            <a:endCxn id="211" idx="3"/>
          </p:cNvCxnSpPr>
          <p:nvPr/>
        </p:nvCxnSpPr>
        <p:spPr>
          <a:xfrm rot="10800000">
            <a:off x="5204956" y="3606911"/>
            <a:ext cx="1656900" cy="0"/>
          </a:xfrm>
          <a:prstGeom prst="straightConnector1">
            <a:avLst/>
          </a:prstGeom>
          <a:noFill/>
          <a:ln cap="flat" cmpd="sng" w="28575">
            <a:solidFill>
              <a:srgbClr val="274E13"/>
            </a:solidFill>
            <a:prstDash val="solid"/>
            <a:round/>
            <a:headEnd len="lg" w="lg" type="none"/>
            <a:tailEnd len="lg" w="lg" type="stealth"/>
          </a:ln>
        </p:spPr>
      </p:cxnSp>
      <p:cxnSp>
        <p:nvCxnSpPr>
          <p:cNvPr id="224" name="Shape 224"/>
          <p:cNvCxnSpPr>
            <a:stCxn id="207" idx="1"/>
            <a:endCxn id="211" idx="3"/>
          </p:cNvCxnSpPr>
          <p:nvPr/>
        </p:nvCxnSpPr>
        <p:spPr>
          <a:xfrm rot="10800000">
            <a:off x="5204848" y="3606802"/>
            <a:ext cx="1656900" cy="1792200"/>
          </a:xfrm>
          <a:prstGeom prst="straightConnector1">
            <a:avLst/>
          </a:prstGeom>
          <a:noFill/>
          <a:ln cap="flat" cmpd="sng" w="28575">
            <a:solidFill>
              <a:srgbClr val="274E13"/>
            </a:solidFill>
            <a:prstDash val="solid"/>
            <a:round/>
            <a:headEnd len="lg" w="lg" type="none"/>
            <a:tailEnd len="lg" w="lg" type="stealth"/>
          </a:ln>
        </p:spPr>
      </p:cxnSp>
      <p:cxnSp>
        <p:nvCxnSpPr>
          <p:cNvPr id="225" name="Shape 225"/>
          <p:cNvCxnSpPr>
            <a:stCxn id="203" idx="3"/>
            <a:endCxn id="209" idx="1"/>
          </p:cNvCxnSpPr>
          <p:nvPr/>
        </p:nvCxnSpPr>
        <p:spPr>
          <a:xfrm flipH="1" rot="10800000">
            <a:off x="2111035" y="2172756"/>
            <a:ext cx="2057400" cy="1434600"/>
          </a:xfrm>
          <a:prstGeom prst="straightConnector1">
            <a:avLst/>
          </a:prstGeom>
          <a:noFill/>
          <a:ln cap="flat" cmpd="sng" w="28575">
            <a:solidFill>
              <a:srgbClr val="274E13"/>
            </a:solidFill>
            <a:prstDash val="solid"/>
            <a:round/>
            <a:headEnd len="lg" w="lg" type="none"/>
            <a:tailEnd len="lg" w="lg" type="stealth"/>
          </a:ln>
        </p:spPr>
      </p:cxnSp>
      <p:cxnSp>
        <p:nvCxnSpPr>
          <p:cNvPr id="226" name="Shape 226"/>
          <p:cNvCxnSpPr>
            <a:stCxn id="203" idx="3"/>
            <a:endCxn id="211" idx="1"/>
          </p:cNvCxnSpPr>
          <p:nvPr/>
        </p:nvCxnSpPr>
        <p:spPr>
          <a:xfrm>
            <a:off x="2111035" y="3607356"/>
            <a:ext cx="2057400" cy="0"/>
          </a:xfrm>
          <a:prstGeom prst="straightConnector1">
            <a:avLst/>
          </a:prstGeom>
          <a:noFill/>
          <a:ln cap="flat" cmpd="sng" w="28575">
            <a:solidFill>
              <a:srgbClr val="274E13"/>
            </a:solidFill>
            <a:prstDash val="solid"/>
            <a:round/>
            <a:headEnd len="lg" w="lg" type="none"/>
            <a:tailEnd len="lg" w="lg" type="stealth"/>
          </a:ln>
        </p:spPr>
      </p:cxnSp>
      <p:cxnSp>
        <p:nvCxnSpPr>
          <p:cNvPr id="227" name="Shape 227"/>
          <p:cNvCxnSpPr>
            <a:stCxn id="204" idx="3"/>
            <a:endCxn id="209" idx="1"/>
          </p:cNvCxnSpPr>
          <p:nvPr/>
        </p:nvCxnSpPr>
        <p:spPr>
          <a:xfrm flipH="1" rot="10800000">
            <a:off x="2141813" y="2225130"/>
            <a:ext cx="2057399" cy="3226799"/>
          </a:xfrm>
          <a:prstGeom prst="straightConnector1">
            <a:avLst/>
          </a:prstGeom>
          <a:noFill/>
          <a:ln cap="flat" cmpd="sng" w="28575">
            <a:solidFill>
              <a:srgbClr val="274E13"/>
            </a:solidFill>
            <a:prstDash val="solid"/>
            <a:round/>
            <a:headEnd len="lg" w="lg" type="none"/>
            <a:tailEnd len="lg" w="lg" type="stealth"/>
          </a:ln>
        </p:spPr>
      </p:cxnSp>
      <p:cxnSp>
        <p:nvCxnSpPr>
          <p:cNvPr id="228" name="Shape 228"/>
          <p:cNvCxnSpPr>
            <a:stCxn id="204" idx="3"/>
            <a:endCxn id="211" idx="1"/>
          </p:cNvCxnSpPr>
          <p:nvPr/>
        </p:nvCxnSpPr>
        <p:spPr>
          <a:xfrm flipH="1" rot="10800000">
            <a:off x="2141813" y="3659730"/>
            <a:ext cx="2057399" cy="1792200"/>
          </a:xfrm>
          <a:prstGeom prst="straightConnector1">
            <a:avLst/>
          </a:prstGeom>
          <a:noFill/>
          <a:ln cap="flat" cmpd="sng" w="28575">
            <a:solidFill>
              <a:srgbClr val="274E13"/>
            </a:solidFill>
            <a:prstDash val="solid"/>
            <a:round/>
            <a:headEnd len="lg" w="lg" type="none"/>
            <a:tailEnd len="lg" w="lg" type="stealth"/>
          </a:ln>
        </p:spPr>
      </p:cxnSp>
      <p:pic>
        <p:nvPicPr>
          <p:cNvPr descr="face-angel-md.png" id="229" name="Shape 229"/>
          <p:cNvPicPr preferRelativeResize="0"/>
          <p:nvPr/>
        </p:nvPicPr>
        <p:blipFill>
          <a:blip r:embed="rId13">
            <a:alphaModFix/>
          </a:blip>
          <a:stretch>
            <a:fillRect/>
          </a:stretch>
        </p:blipFill>
        <p:spPr>
          <a:xfrm>
            <a:off x="4192734" y="1655602"/>
            <a:ext cx="1012280" cy="1013002"/>
          </a:xfrm>
          <a:prstGeom prst="rect">
            <a:avLst/>
          </a:prstGeom>
          <a:noFill/>
          <a:ln>
            <a:noFill/>
          </a:ln>
        </p:spPr>
      </p:pic>
      <p:pic>
        <p:nvPicPr>
          <p:cNvPr descr="face-angel-md.png" id="230" name="Shape 230"/>
          <p:cNvPicPr preferRelativeResize="0"/>
          <p:nvPr/>
        </p:nvPicPr>
        <p:blipFill>
          <a:blip r:embed="rId13">
            <a:alphaModFix/>
          </a:blip>
          <a:stretch>
            <a:fillRect/>
          </a:stretch>
        </p:blipFill>
        <p:spPr>
          <a:xfrm>
            <a:off x="4192600" y="3131309"/>
            <a:ext cx="1012280" cy="1013002"/>
          </a:xfrm>
          <a:prstGeom prst="rect">
            <a:avLst/>
          </a:prstGeom>
          <a:noFill/>
          <a:ln>
            <a:noFill/>
          </a:ln>
        </p:spPr>
      </p:pic>
      <p:pic>
        <p:nvPicPr>
          <p:cNvPr descr="devil7.png" id="231" name="Shape 231"/>
          <p:cNvPicPr preferRelativeResize="0"/>
          <p:nvPr/>
        </p:nvPicPr>
        <p:blipFill>
          <a:blip r:embed="rId12">
            <a:alphaModFix/>
          </a:blip>
          <a:stretch>
            <a:fillRect/>
          </a:stretch>
        </p:blipFill>
        <p:spPr>
          <a:xfrm>
            <a:off x="4106119" y="4522526"/>
            <a:ext cx="1185236" cy="1186058"/>
          </a:xfrm>
          <a:prstGeom prst="rect">
            <a:avLst/>
          </a:prstGeom>
          <a:noFill/>
          <a:ln>
            <a:noFill/>
          </a:ln>
        </p:spPr>
      </p:pic>
      <p:sp>
        <p:nvSpPr>
          <p:cNvPr id="232" name="Shape 232"/>
          <p:cNvSpPr txBox="1"/>
          <p:nvPr/>
        </p:nvSpPr>
        <p:spPr>
          <a:xfrm>
            <a:off x="5625950" y="5162400"/>
            <a:ext cx="628500" cy="517500"/>
          </a:xfrm>
          <a:prstGeom prst="rect">
            <a:avLst/>
          </a:prstGeom>
          <a:noFill/>
          <a:ln>
            <a:noFill/>
          </a:ln>
        </p:spPr>
        <p:txBody>
          <a:bodyPr anchorCtr="0" anchor="t" bIns="91425" lIns="91425" rIns="91425" tIns="91425">
            <a:noAutofit/>
          </a:bodyPr>
          <a:lstStyle/>
          <a:p>
            <a:pPr lvl="0" rtl="0">
              <a:spcBef>
                <a:spcPts val="0"/>
              </a:spcBef>
              <a:buNone/>
            </a:pPr>
            <a:r>
              <a:rPr lang="en" sz="2000"/>
              <a:t>-0.9</a:t>
            </a:r>
          </a:p>
        </p:txBody>
      </p:sp>
      <p:sp>
        <p:nvSpPr>
          <p:cNvPr id="233" name="Shape 233"/>
          <p:cNvSpPr txBox="1"/>
          <p:nvPr/>
        </p:nvSpPr>
        <p:spPr>
          <a:xfrm>
            <a:off x="3085225" y="4644600"/>
            <a:ext cx="628500" cy="517500"/>
          </a:xfrm>
          <a:prstGeom prst="rect">
            <a:avLst/>
          </a:prstGeom>
          <a:noFill/>
          <a:ln>
            <a:noFill/>
          </a:ln>
        </p:spPr>
        <p:txBody>
          <a:bodyPr anchorCtr="0" anchor="t" bIns="91425" lIns="91425" rIns="91425" tIns="91425">
            <a:noAutofit/>
          </a:bodyPr>
          <a:lstStyle/>
          <a:p>
            <a:pPr lvl="0" rtl="0">
              <a:spcBef>
                <a:spcPts val="0"/>
              </a:spcBef>
              <a:buNone/>
            </a:pPr>
            <a:r>
              <a:rPr lang="en" sz="2000"/>
              <a:t>-1.0</a:t>
            </a:r>
          </a:p>
        </p:txBody>
      </p:sp>
      <p:sp>
        <p:nvSpPr>
          <p:cNvPr id="234" name="Shape 234"/>
          <p:cNvSpPr txBox="1"/>
          <p:nvPr/>
        </p:nvSpPr>
        <p:spPr>
          <a:xfrm>
            <a:off x="3085225" y="5277400"/>
            <a:ext cx="767400" cy="517500"/>
          </a:xfrm>
          <a:prstGeom prst="rect">
            <a:avLst/>
          </a:prstGeom>
          <a:noFill/>
          <a:ln>
            <a:noFill/>
          </a:ln>
        </p:spPr>
        <p:txBody>
          <a:bodyPr anchorCtr="0" anchor="t" bIns="91425" lIns="91425" rIns="91425" tIns="91425">
            <a:noAutofit/>
          </a:bodyPr>
          <a:lstStyle/>
          <a:p>
            <a:pPr lvl="0" rtl="0">
              <a:spcBef>
                <a:spcPts val="0"/>
              </a:spcBef>
              <a:buNone/>
            </a:pPr>
            <a:r>
              <a:rPr lang="en" sz="2000"/>
              <a:t>-0.95</a:t>
            </a:r>
          </a:p>
        </p:txBody>
      </p:sp>
      <p:sp>
        <p:nvSpPr>
          <p:cNvPr id="235" name="Shape 235"/>
          <p:cNvSpPr txBox="1"/>
          <p:nvPr/>
        </p:nvSpPr>
        <p:spPr>
          <a:xfrm>
            <a:off x="5625950" y="1689937"/>
            <a:ext cx="628500" cy="517500"/>
          </a:xfrm>
          <a:prstGeom prst="rect">
            <a:avLst/>
          </a:prstGeom>
          <a:noFill/>
          <a:ln>
            <a:noFill/>
          </a:ln>
        </p:spPr>
        <p:txBody>
          <a:bodyPr anchorCtr="0" anchor="t" bIns="91425" lIns="91425" rIns="91425" tIns="91425">
            <a:noAutofit/>
          </a:bodyPr>
          <a:lstStyle/>
          <a:p>
            <a:pPr lvl="0" rtl="0">
              <a:spcBef>
                <a:spcPts val="0"/>
              </a:spcBef>
              <a:buNone/>
            </a:pPr>
            <a:r>
              <a:rPr lang="en" sz="2000"/>
              <a:t>0.8</a:t>
            </a:r>
          </a:p>
        </p:txBody>
      </p:sp>
      <p:sp>
        <p:nvSpPr>
          <p:cNvPr id="236" name="Shape 236"/>
          <p:cNvSpPr txBox="1"/>
          <p:nvPr/>
        </p:nvSpPr>
        <p:spPr>
          <a:xfrm>
            <a:off x="3274662" y="1602862"/>
            <a:ext cx="628500" cy="517500"/>
          </a:xfrm>
          <a:prstGeom prst="rect">
            <a:avLst/>
          </a:prstGeom>
          <a:noFill/>
          <a:ln>
            <a:noFill/>
          </a:ln>
        </p:spPr>
        <p:txBody>
          <a:bodyPr anchorCtr="0" anchor="t" bIns="91425" lIns="91425" rIns="91425" tIns="91425">
            <a:noAutofit/>
          </a:bodyPr>
          <a:lstStyle/>
          <a:p>
            <a:pPr lvl="0" rtl="0">
              <a:spcBef>
                <a:spcPts val="0"/>
              </a:spcBef>
              <a:buNone/>
            </a:pPr>
            <a:r>
              <a:rPr lang="en" sz="2000"/>
              <a:t>-</a:t>
            </a:r>
            <a:r>
              <a:rPr lang="en" sz="2000"/>
              <a:t>0.5</a:t>
            </a:r>
          </a:p>
        </p:txBody>
      </p:sp>
      <p:sp>
        <p:nvSpPr>
          <p:cNvPr id="237" name="Shape 237"/>
          <p:cNvSpPr txBox="1"/>
          <p:nvPr/>
        </p:nvSpPr>
        <p:spPr>
          <a:xfrm>
            <a:off x="3896725" y="2529600"/>
            <a:ext cx="628500" cy="517500"/>
          </a:xfrm>
          <a:prstGeom prst="rect">
            <a:avLst/>
          </a:prstGeom>
          <a:noFill/>
          <a:ln>
            <a:noFill/>
          </a:ln>
        </p:spPr>
        <p:txBody>
          <a:bodyPr anchorCtr="0" anchor="t" bIns="91425" lIns="91425" rIns="91425" tIns="91425">
            <a:noAutofit/>
          </a:bodyPr>
          <a:lstStyle/>
          <a:p>
            <a:pPr lvl="0" rtl="0">
              <a:spcBef>
                <a:spcPts val="0"/>
              </a:spcBef>
              <a:buNone/>
            </a:pPr>
            <a:r>
              <a:rPr lang="en" sz="2000"/>
              <a:t>1.0</a:t>
            </a:r>
          </a:p>
        </p:txBody>
      </p:sp>
      <p:sp>
        <p:nvSpPr>
          <p:cNvPr id="238" name="Shape 238"/>
          <p:cNvSpPr txBox="1"/>
          <p:nvPr/>
        </p:nvSpPr>
        <p:spPr>
          <a:xfrm>
            <a:off x="3852675" y="4173237"/>
            <a:ext cx="628500" cy="517500"/>
          </a:xfrm>
          <a:prstGeom prst="rect">
            <a:avLst/>
          </a:prstGeom>
          <a:noFill/>
          <a:ln>
            <a:noFill/>
          </a:ln>
        </p:spPr>
        <p:txBody>
          <a:bodyPr anchorCtr="0" anchor="t" bIns="91425" lIns="91425" rIns="91425" tIns="91425">
            <a:noAutofit/>
          </a:bodyPr>
          <a:lstStyle/>
          <a:p>
            <a:pPr lvl="0" rtl="0">
              <a:spcBef>
                <a:spcPts val="0"/>
              </a:spcBef>
              <a:buNone/>
            </a:pPr>
            <a:r>
              <a:rPr lang="en" sz="2000"/>
              <a:t>1.0</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2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ctrTitle"/>
          </p:nvPr>
        </p:nvSpPr>
        <p:spPr>
          <a:xfrm>
            <a:off x="311700" y="403198"/>
            <a:ext cx="8520600" cy="7322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Intuition: Fairness and Goodness</a:t>
            </a:r>
          </a:p>
        </p:txBody>
      </p:sp>
      <p:sp>
        <p:nvSpPr>
          <p:cNvPr id="244" name="Shape 244"/>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
              <a:t>‹#›</a:t>
            </a:fld>
          </a:p>
        </p:txBody>
      </p:sp>
      <p:pic>
        <p:nvPicPr>
          <p:cNvPr descr="smile.png" id="245" name="Shape 245"/>
          <p:cNvPicPr preferRelativeResize="0"/>
          <p:nvPr/>
        </p:nvPicPr>
        <p:blipFill rotWithShape="1">
          <a:blip r:embed="rId3">
            <a:alphaModFix/>
          </a:blip>
          <a:srcRect b="0" l="903" r="903" t="0"/>
          <a:stretch/>
        </p:blipFill>
        <p:spPr>
          <a:xfrm>
            <a:off x="1096549" y="2068124"/>
            <a:ext cx="839000" cy="854450"/>
          </a:xfrm>
          <a:prstGeom prst="rect">
            <a:avLst/>
          </a:prstGeom>
          <a:noFill/>
          <a:ln>
            <a:noFill/>
          </a:ln>
        </p:spPr>
      </p:pic>
      <p:pic>
        <p:nvPicPr>
          <p:cNvPr descr="smile.png" id="246" name="Shape 246"/>
          <p:cNvPicPr preferRelativeResize="0"/>
          <p:nvPr/>
        </p:nvPicPr>
        <p:blipFill rotWithShape="1">
          <a:blip r:embed="rId4">
            <a:alphaModFix/>
          </a:blip>
          <a:srcRect b="0" l="903" r="903" t="0"/>
          <a:stretch/>
        </p:blipFill>
        <p:spPr>
          <a:xfrm>
            <a:off x="7355074" y="2068136"/>
            <a:ext cx="839000" cy="854439"/>
          </a:xfrm>
          <a:prstGeom prst="rect">
            <a:avLst/>
          </a:prstGeom>
          <a:noFill/>
          <a:ln>
            <a:noFill/>
          </a:ln>
        </p:spPr>
      </p:pic>
      <p:cxnSp>
        <p:nvCxnSpPr>
          <p:cNvPr id="247" name="Shape 247"/>
          <p:cNvCxnSpPr>
            <a:stCxn id="245" idx="3"/>
            <a:endCxn id="248" idx="1"/>
          </p:cNvCxnSpPr>
          <p:nvPr/>
        </p:nvCxnSpPr>
        <p:spPr>
          <a:xfrm>
            <a:off x="1935549" y="2495349"/>
            <a:ext cx="1540799" cy="1140600"/>
          </a:xfrm>
          <a:prstGeom prst="straightConnector1">
            <a:avLst/>
          </a:prstGeom>
          <a:noFill/>
          <a:ln cap="flat" cmpd="sng" w="28575">
            <a:solidFill>
              <a:srgbClr val="FF0000"/>
            </a:solidFill>
            <a:prstDash val="dash"/>
            <a:round/>
            <a:headEnd len="lg" w="lg" type="none"/>
            <a:tailEnd len="lg" w="lg" type="stealth"/>
          </a:ln>
        </p:spPr>
      </p:cxnSp>
      <p:cxnSp>
        <p:nvCxnSpPr>
          <p:cNvPr id="249" name="Shape 249"/>
          <p:cNvCxnSpPr>
            <a:stCxn id="246" idx="1"/>
            <a:endCxn id="248" idx="3"/>
          </p:cNvCxnSpPr>
          <p:nvPr/>
        </p:nvCxnSpPr>
        <p:spPr>
          <a:xfrm flipH="1">
            <a:off x="6114274" y="2495356"/>
            <a:ext cx="1240800" cy="1140600"/>
          </a:xfrm>
          <a:prstGeom prst="straightConnector1">
            <a:avLst/>
          </a:prstGeom>
          <a:noFill/>
          <a:ln cap="flat" cmpd="sng" w="28575">
            <a:solidFill>
              <a:srgbClr val="FF0000"/>
            </a:solidFill>
            <a:prstDash val="dash"/>
            <a:round/>
            <a:headEnd len="lg" w="lg" type="stealth"/>
            <a:tailEnd len="lg" w="lg" type="none"/>
          </a:ln>
        </p:spPr>
      </p:cxnSp>
      <p:cxnSp>
        <p:nvCxnSpPr>
          <p:cNvPr id="250" name="Shape 250"/>
          <p:cNvCxnSpPr>
            <a:stCxn id="246" idx="1"/>
            <a:endCxn id="251" idx="3"/>
          </p:cNvCxnSpPr>
          <p:nvPr/>
        </p:nvCxnSpPr>
        <p:spPr>
          <a:xfrm rot="10800000">
            <a:off x="6114274" y="1401856"/>
            <a:ext cx="1240800" cy="1093500"/>
          </a:xfrm>
          <a:prstGeom prst="straightConnector1">
            <a:avLst/>
          </a:prstGeom>
          <a:noFill/>
          <a:ln cap="flat" cmpd="sng" w="28575">
            <a:solidFill>
              <a:srgbClr val="274E13"/>
            </a:solidFill>
            <a:prstDash val="solid"/>
            <a:round/>
            <a:headEnd len="lg" w="lg" type="stealth"/>
            <a:tailEnd len="lg" w="lg" type="none"/>
          </a:ln>
        </p:spPr>
      </p:cxnSp>
      <p:cxnSp>
        <p:nvCxnSpPr>
          <p:cNvPr id="252" name="Shape 252"/>
          <p:cNvCxnSpPr>
            <a:stCxn id="246" idx="1"/>
            <a:endCxn id="253" idx="3"/>
          </p:cNvCxnSpPr>
          <p:nvPr/>
        </p:nvCxnSpPr>
        <p:spPr>
          <a:xfrm rot="10800000">
            <a:off x="6114274" y="2495356"/>
            <a:ext cx="1240800" cy="0"/>
          </a:xfrm>
          <a:prstGeom prst="straightConnector1">
            <a:avLst/>
          </a:prstGeom>
          <a:noFill/>
          <a:ln cap="flat" cmpd="sng" w="28575">
            <a:solidFill>
              <a:srgbClr val="274E13"/>
            </a:solidFill>
            <a:prstDash val="solid"/>
            <a:round/>
            <a:headEnd len="lg" w="lg" type="stealth"/>
            <a:tailEnd len="lg" w="lg" type="none"/>
          </a:ln>
        </p:spPr>
      </p:cxnSp>
      <p:cxnSp>
        <p:nvCxnSpPr>
          <p:cNvPr id="254" name="Shape 254"/>
          <p:cNvCxnSpPr>
            <a:stCxn id="245" idx="3"/>
            <a:endCxn id="251" idx="1"/>
          </p:cNvCxnSpPr>
          <p:nvPr/>
        </p:nvCxnSpPr>
        <p:spPr>
          <a:xfrm flipH="1" rot="10800000">
            <a:off x="1935549" y="1401849"/>
            <a:ext cx="1540799" cy="1093500"/>
          </a:xfrm>
          <a:prstGeom prst="straightConnector1">
            <a:avLst/>
          </a:prstGeom>
          <a:noFill/>
          <a:ln cap="flat" cmpd="sng" w="28575">
            <a:solidFill>
              <a:srgbClr val="274E13"/>
            </a:solidFill>
            <a:prstDash val="solid"/>
            <a:round/>
            <a:headEnd len="lg" w="lg" type="none"/>
            <a:tailEnd len="lg" w="lg" type="stealth"/>
          </a:ln>
        </p:spPr>
      </p:cxnSp>
      <p:cxnSp>
        <p:nvCxnSpPr>
          <p:cNvPr id="255" name="Shape 255"/>
          <p:cNvCxnSpPr>
            <a:stCxn id="245" idx="3"/>
            <a:endCxn id="253" idx="1"/>
          </p:cNvCxnSpPr>
          <p:nvPr/>
        </p:nvCxnSpPr>
        <p:spPr>
          <a:xfrm>
            <a:off x="1935549" y="2495349"/>
            <a:ext cx="1540799" cy="0"/>
          </a:xfrm>
          <a:prstGeom prst="straightConnector1">
            <a:avLst/>
          </a:prstGeom>
          <a:noFill/>
          <a:ln cap="flat" cmpd="sng" w="28575">
            <a:solidFill>
              <a:srgbClr val="274E13"/>
            </a:solidFill>
            <a:prstDash val="solid"/>
            <a:round/>
            <a:headEnd len="lg" w="lg" type="none"/>
            <a:tailEnd len="lg" w="lg" type="stealth"/>
          </a:ln>
        </p:spPr>
      </p:cxnSp>
      <p:sp>
        <p:nvSpPr>
          <p:cNvPr id="256" name="Shape 256"/>
          <p:cNvSpPr txBox="1"/>
          <p:nvPr/>
        </p:nvSpPr>
        <p:spPr>
          <a:xfrm>
            <a:off x="5115450" y="3635950"/>
            <a:ext cx="3433200" cy="3163200"/>
          </a:xfrm>
          <a:prstGeom prst="rect">
            <a:avLst/>
          </a:prstGeom>
          <a:noFill/>
          <a:ln>
            <a:noFill/>
          </a:ln>
        </p:spPr>
        <p:txBody>
          <a:bodyPr anchorCtr="0" anchor="t" bIns="91425" lIns="91425" rIns="91425" tIns="91425">
            <a:noAutofit/>
          </a:bodyPr>
          <a:lstStyle/>
          <a:p>
            <a:pPr lvl="0" rtl="0" algn="ctr">
              <a:spcBef>
                <a:spcPts val="0"/>
              </a:spcBef>
              <a:buNone/>
            </a:pPr>
            <a:r>
              <a:rPr lang="en" sz="2400"/>
              <a:t>Goodness: how fair user rate it</a:t>
            </a:r>
          </a:p>
          <a:p>
            <a:pPr lvl="0" rtl="0" algn="ctr">
              <a:spcBef>
                <a:spcPts val="0"/>
              </a:spcBef>
              <a:buNone/>
            </a:pPr>
            <a:r>
              <a:t/>
            </a:r>
            <a:endParaRPr sz="2400"/>
          </a:p>
          <a:p>
            <a:pPr lvl="0" rtl="0" algn="ctr">
              <a:spcBef>
                <a:spcPts val="0"/>
              </a:spcBef>
              <a:buNone/>
            </a:pPr>
            <a:r>
              <a:rPr lang="en" sz="2400"/>
              <a:t>Goodness g(v) </a:t>
            </a:r>
            <a:r>
              <a:rPr lang="en" sz="2400">
                <a:solidFill>
                  <a:schemeClr val="dk1"/>
                </a:solidFill>
              </a:rPr>
              <a:t>∈ [-1, 1]</a:t>
            </a:r>
          </a:p>
          <a:p>
            <a:pPr lvl="0" rtl="0" algn="ctr">
              <a:spcBef>
                <a:spcPts val="0"/>
              </a:spcBef>
              <a:buNone/>
            </a:pPr>
            <a:r>
              <a:t/>
            </a:r>
            <a:endParaRPr sz="2400"/>
          </a:p>
          <a:p>
            <a:pPr lvl="0" rtl="0" algn="ctr">
              <a:lnSpc>
                <a:spcPct val="115000"/>
              </a:lnSpc>
              <a:spcBef>
                <a:spcPts val="0"/>
              </a:spcBef>
              <a:spcAft>
                <a:spcPts val="1600"/>
              </a:spcAft>
              <a:buClr>
                <a:schemeClr val="dk1"/>
              </a:buClr>
              <a:buSzPct val="45833"/>
              <a:buFont typeface="Arial"/>
              <a:buNone/>
            </a:pPr>
            <a:r>
              <a:rPr lang="en" sz="2400">
                <a:solidFill>
                  <a:schemeClr val="dk1"/>
                </a:solidFill>
              </a:rPr>
              <a:t>A </a:t>
            </a:r>
            <a:r>
              <a:rPr lang="en" sz="2400">
                <a:solidFill>
                  <a:srgbClr val="FF0000"/>
                </a:solidFill>
              </a:rPr>
              <a:t>user</a:t>
            </a:r>
            <a:r>
              <a:rPr lang="en" sz="2400">
                <a:solidFill>
                  <a:schemeClr val="dk1"/>
                </a:solidFill>
              </a:rPr>
              <a:t> </a:t>
            </a:r>
            <a:r>
              <a:rPr lang="en" sz="2400">
                <a:solidFill>
                  <a:srgbClr val="FF0000"/>
                </a:solidFill>
              </a:rPr>
              <a:t>is</a:t>
            </a:r>
            <a:r>
              <a:rPr lang="en" sz="2400">
                <a:solidFill>
                  <a:schemeClr val="dk1"/>
                </a:solidFill>
              </a:rPr>
              <a:t> </a:t>
            </a:r>
            <a:r>
              <a:rPr lang="en" sz="2400">
                <a:solidFill>
                  <a:srgbClr val="FF0000"/>
                </a:solidFill>
              </a:rPr>
              <a:t>good</a:t>
            </a:r>
            <a:r>
              <a:rPr lang="en" sz="2400">
                <a:solidFill>
                  <a:schemeClr val="dk1"/>
                </a:solidFill>
              </a:rPr>
              <a:t> if it gets high ratings from fair users.</a:t>
            </a:r>
          </a:p>
        </p:txBody>
      </p:sp>
      <p:sp>
        <p:nvSpPr>
          <p:cNvPr id="257" name="Shape 257"/>
          <p:cNvSpPr txBox="1"/>
          <p:nvPr/>
        </p:nvSpPr>
        <p:spPr>
          <a:xfrm>
            <a:off x="771725" y="3677150"/>
            <a:ext cx="3433200" cy="3163200"/>
          </a:xfrm>
          <a:prstGeom prst="rect">
            <a:avLst/>
          </a:prstGeom>
          <a:noFill/>
          <a:ln>
            <a:noFill/>
          </a:ln>
        </p:spPr>
        <p:txBody>
          <a:bodyPr anchorCtr="0" anchor="t" bIns="91425" lIns="91425" rIns="91425" tIns="91425">
            <a:noAutofit/>
          </a:bodyPr>
          <a:lstStyle/>
          <a:p>
            <a:pPr lvl="0" rtl="0" algn="ctr">
              <a:spcBef>
                <a:spcPts val="0"/>
              </a:spcBef>
              <a:buNone/>
            </a:pPr>
            <a:r>
              <a:rPr lang="en" sz="2400"/>
              <a:t>Fairness: how reliable a user is in rating others</a:t>
            </a:r>
          </a:p>
          <a:p>
            <a:pPr lvl="0" rtl="0" algn="ctr">
              <a:spcBef>
                <a:spcPts val="0"/>
              </a:spcBef>
              <a:buNone/>
            </a:pPr>
            <a:r>
              <a:t/>
            </a:r>
            <a:endParaRPr sz="2400"/>
          </a:p>
          <a:p>
            <a:pPr lvl="0" rtl="0" algn="ctr">
              <a:spcBef>
                <a:spcPts val="0"/>
              </a:spcBef>
              <a:buNone/>
            </a:pPr>
            <a:r>
              <a:rPr lang="en" sz="2400"/>
              <a:t>Fairness f(u) ∈ [0,1]</a:t>
            </a:r>
          </a:p>
          <a:p>
            <a:pPr lvl="0" rtl="0" algn="ctr">
              <a:spcBef>
                <a:spcPts val="0"/>
              </a:spcBef>
              <a:buNone/>
            </a:pPr>
            <a:r>
              <a:rPr lang="en" sz="2400"/>
              <a:t> </a:t>
            </a:r>
          </a:p>
          <a:p>
            <a:pPr lvl="0" rtl="0" algn="ctr">
              <a:lnSpc>
                <a:spcPct val="115000"/>
              </a:lnSpc>
              <a:spcBef>
                <a:spcPts val="0"/>
              </a:spcBef>
              <a:spcAft>
                <a:spcPts val="1600"/>
              </a:spcAft>
              <a:buClr>
                <a:schemeClr val="dk1"/>
              </a:buClr>
              <a:buSzPct val="45833"/>
              <a:buFont typeface="Arial"/>
              <a:buNone/>
            </a:pPr>
            <a:r>
              <a:rPr lang="en" sz="2400">
                <a:solidFill>
                  <a:schemeClr val="dk1"/>
                </a:solidFill>
              </a:rPr>
              <a:t>A </a:t>
            </a:r>
            <a:r>
              <a:rPr lang="en" sz="2400">
                <a:solidFill>
                  <a:srgbClr val="FF0000"/>
                </a:solidFill>
              </a:rPr>
              <a:t>user</a:t>
            </a:r>
            <a:r>
              <a:rPr lang="en" sz="2400">
                <a:solidFill>
                  <a:schemeClr val="dk1"/>
                </a:solidFill>
              </a:rPr>
              <a:t> </a:t>
            </a:r>
            <a:r>
              <a:rPr lang="en" sz="2400">
                <a:solidFill>
                  <a:srgbClr val="FF0000"/>
                </a:solidFill>
              </a:rPr>
              <a:t>is</a:t>
            </a:r>
            <a:r>
              <a:rPr lang="en" sz="2400">
                <a:solidFill>
                  <a:schemeClr val="dk1"/>
                </a:solidFill>
              </a:rPr>
              <a:t> </a:t>
            </a:r>
            <a:r>
              <a:rPr lang="en" sz="2400">
                <a:solidFill>
                  <a:srgbClr val="FF0000"/>
                </a:solidFill>
              </a:rPr>
              <a:t>fair</a:t>
            </a:r>
            <a:r>
              <a:rPr lang="en" sz="2400">
                <a:solidFill>
                  <a:schemeClr val="dk1"/>
                </a:solidFill>
              </a:rPr>
              <a:t> if it gives “correct” ratings to other users.</a:t>
            </a:r>
          </a:p>
          <a:p>
            <a:pPr lvl="0" rtl="0" algn="ctr">
              <a:spcBef>
                <a:spcPts val="0"/>
              </a:spcBef>
              <a:buNone/>
            </a:pPr>
            <a:r>
              <a:t/>
            </a:r>
            <a:endParaRPr sz="2400"/>
          </a:p>
        </p:txBody>
      </p:sp>
      <p:cxnSp>
        <p:nvCxnSpPr>
          <p:cNvPr id="258" name="Shape 258"/>
          <p:cNvCxnSpPr/>
          <p:nvPr/>
        </p:nvCxnSpPr>
        <p:spPr>
          <a:xfrm>
            <a:off x="3151900" y="1893450"/>
            <a:ext cx="11700" cy="381000"/>
          </a:xfrm>
          <a:prstGeom prst="straightConnector1">
            <a:avLst/>
          </a:prstGeom>
          <a:noFill/>
          <a:ln cap="flat" cmpd="sng" w="38100">
            <a:solidFill>
              <a:schemeClr val="dk2"/>
            </a:solidFill>
            <a:prstDash val="dot"/>
            <a:round/>
            <a:headEnd len="lg" w="lg" type="none"/>
            <a:tailEnd len="lg" w="lg" type="none"/>
          </a:ln>
        </p:spPr>
      </p:cxnSp>
      <p:cxnSp>
        <p:nvCxnSpPr>
          <p:cNvPr id="259" name="Shape 259"/>
          <p:cNvCxnSpPr/>
          <p:nvPr/>
        </p:nvCxnSpPr>
        <p:spPr>
          <a:xfrm>
            <a:off x="3163600" y="2761700"/>
            <a:ext cx="11700" cy="381000"/>
          </a:xfrm>
          <a:prstGeom prst="straightConnector1">
            <a:avLst/>
          </a:prstGeom>
          <a:noFill/>
          <a:ln cap="flat" cmpd="sng" w="38100">
            <a:solidFill>
              <a:schemeClr val="dk2"/>
            </a:solidFill>
            <a:prstDash val="dot"/>
            <a:round/>
            <a:headEnd len="lg" w="lg" type="none"/>
            <a:tailEnd len="lg" w="lg" type="none"/>
          </a:ln>
        </p:spPr>
      </p:cxnSp>
      <p:cxnSp>
        <p:nvCxnSpPr>
          <p:cNvPr id="260" name="Shape 260"/>
          <p:cNvCxnSpPr/>
          <p:nvPr/>
        </p:nvCxnSpPr>
        <p:spPr>
          <a:xfrm>
            <a:off x="6236975" y="2692425"/>
            <a:ext cx="11700" cy="381000"/>
          </a:xfrm>
          <a:prstGeom prst="straightConnector1">
            <a:avLst/>
          </a:prstGeom>
          <a:noFill/>
          <a:ln cap="flat" cmpd="sng" w="38100">
            <a:solidFill>
              <a:schemeClr val="dk2"/>
            </a:solidFill>
            <a:prstDash val="dot"/>
            <a:round/>
            <a:headEnd len="lg" w="lg" type="none"/>
            <a:tailEnd len="lg" w="lg" type="none"/>
          </a:ln>
        </p:spPr>
      </p:cxnSp>
      <p:cxnSp>
        <p:nvCxnSpPr>
          <p:cNvPr id="261" name="Shape 261"/>
          <p:cNvCxnSpPr/>
          <p:nvPr/>
        </p:nvCxnSpPr>
        <p:spPr>
          <a:xfrm>
            <a:off x="6236975" y="1885750"/>
            <a:ext cx="11700" cy="381000"/>
          </a:xfrm>
          <a:prstGeom prst="straightConnector1">
            <a:avLst/>
          </a:prstGeom>
          <a:noFill/>
          <a:ln cap="flat" cmpd="sng" w="38100">
            <a:solidFill>
              <a:schemeClr val="dk2"/>
            </a:solidFill>
            <a:prstDash val="dot"/>
            <a:round/>
            <a:headEnd len="lg" w="lg" type="none"/>
            <a:tailEnd len="lg" w="lg"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ctrTitle"/>
          </p:nvPr>
        </p:nvSpPr>
        <p:spPr>
          <a:xfrm>
            <a:off x="311700" y="215566"/>
            <a:ext cx="8520600" cy="9369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Goodness</a:t>
            </a:r>
          </a:p>
        </p:txBody>
      </p:sp>
      <p:sp>
        <p:nvSpPr>
          <p:cNvPr id="267" name="Shape 267"/>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
              <a:t>‹#›</a:t>
            </a:fld>
          </a:p>
        </p:txBody>
      </p:sp>
      <p:pic>
        <p:nvPicPr>
          <p:cNvPr descr="devil7.png" id="268" name="Shape 268"/>
          <p:cNvPicPr preferRelativeResize="0"/>
          <p:nvPr/>
        </p:nvPicPr>
        <p:blipFill>
          <a:blip r:embed="rId3">
            <a:alphaModFix/>
          </a:blip>
          <a:stretch>
            <a:fillRect/>
          </a:stretch>
        </p:blipFill>
        <p:spPr>
          <a:xfrm>
            <a:off x="1341274" y="1165425"/>
            <a:ext cx="1098468" cy="1096973"/>
          </a:xfrm>
          <a:prstGeom prst="rect">
            <a:avLst/>
          </a:prstGeom>
          <a:noFill/>
          <a:ln>
            <a:noFill/>
          </a:ln>
        </p:spPr>
      </p:pic>
      <p:pic>
        <p:nvPicPr>
          <p:cNvPr descr="face-angel-md.png" id="269" name="Shape 269"/>
          <p:cNvPicPr preferRelativeResize="0"/>
          <p:nvPr/>
        </p:nvPicPr>
        <p:blipFill>
          <a:blip r:embed="rId4">
            <a:alphaModFix/>
          </a:blip>
          <a:stretch>
            <a:fillRect/>
          </a:stretch>
        </p:blipFill>
        <p:spPr>
          <a:xfrm>
            <a:off x="1421424" y="2732550"/>
            <a:ext cx="938174" cy="936915"/>
          </a:xfrm>
          <a:prstGeom prst="rect">
            <a:avLst/>
          </a:prstGeom>
          <a:noFill/>
          <a:ln>
            <a:noFill/>
          </a:ln>
        </p:spPr>
      </p:pic>
      <p:pic>
        <p:nvPicPr>
          <p:cNvPr descr="face-angel-md.png" id="270" name="Shape 270"/>
          <p:cNvPicPr preferRelativeResize="0"/>
          <p:nvPr/>
        </p:nvPicPr>
        <p:blipFill>
          <a:blip r:embed="rId4">
            <a:alphaModFix/>
          </a:blip>
          <a:stretch>
            <a:fillRect/>
          </a:stretch>
        </p:blipFill>
        <p:spPr>
          <a:xfrm>
            <a:off x="1421424" y="4390037"/>
            <a:ext cx="938174" cy="936915"/>
          </a:xfrm>
          <a:prstGeom prst="rect">
            <a:avLst/>
          </a:prstGeom>
          <a:noFill/>
          <a:ln>
            <a:noFill/>
          </a:ln>
        </p:spPr>
      </p:pic>
      <p:cxnSp>
        <p:nvCxnSpPr>
          <p:cNvPr id="271" name="Shape 271"/>
          <p:cNvCxnSpPr>
            <a:stCxn id="268" idx="3"/>
            <a:endCxn id="272" idx="1"/>
          </p:cNvCxnSpPr>
          <p:nvPr/>
        </p:nvCxnSpPr>
        <p:spPr>
          <a:xfrm>
            <a:off x="2439742" y="1713912"/>
            <a:ext cx="1826700" cy="1487100"/>
          </a:xfrm>
          <a:prstGeom prst="straightConnector1">
            <a:avLst/>
          </a:prstGeom>
          <a:noFill/>
          <a:ln cap="flat" cmpd="sng" w="28575">
            <a:solidFill>
              <a:srgbClr val="FF0000"/>
            </a:solidFill>
            <a:prstDash val="dash"/>
            <a:round/>
            <a:headEnd len="lg" w="lg" type="none"/>
            <a:tailEnd len="lg" w="lg" type="stealth"/>
          </a:ln>
        </p:spPr>
      </p:cxnSp>
      <p:cxnSp>
        <p:nvCxnSpPr>
          <p:cNvPr id="273" name="Shape 273"/>
          <p:cNvCxnSpPr>
            <a:stCxn id="269" idx="3"/>
            <a:endCxn id="272" idx="1"/>
          </p:cNvCxnSpPr>
          <p:nvPr/>
        </p:nvCxnSpPr>
        <p:spPr>
          <a:xfrm>
            <a:off x="2359599" y="3201007"/>
            <a:ext cx="1906800" cy="0"/>
          </a:xfrm>
          <a:prstGeom prst="straightConnector1">
            <a:avLst/>
          </a:prstGeom>
          <a:noFill/>
          <a:ln cap="flat" cmpd="sng" w="28575">
            <a:solidFill>
              <a:srgbClr val="274E13"/>
            </a:solidFill>
            <a:prstDash val="solid"/>
            <a:round/>
            <a:headEnd len="lg" w="lg" type="none"/>
            <a:tailEnd len="lg" w="lg" type="stealth"/>
          </a:ln>
        </p:spPr>
      </p:cxnSp>
      <p:cxnSp>
        <p:nvCxnSpPr>
          <p:cNvPr id="274" name="Shape 274"/>
          <p:cNvCxnSpPr>
            <a:stCxn id="270" idx="3"/>
            <a:endCxn id="272" idx="1"/>
          </p:cNvCxnSpPr>
          <p:nvPr/>
        </p:nvCxnSpPr>
        <p:spPr>
          <a:xfrm flipH="1" rot="10800000">
            <a:off x="2359599" y="3200995"/>
            <a:ext cx="1906800" cy="1657500"/>
          </a:xfrm>
          <a:prstGeom prst="straightConnector1">
            <a:avLst/>
          </a:prstGeom>
          <a:noFill/>
          <a:ln cap="flat" cmpd="sng" w="28575">
            <a:solidFill>
              <a:srgbClr val="274E13"/>
            </a:solidFill>
            <a:prstDash val="solid"/>
            <a:round/>
            <a:headEnd len="lg" w="lg" type="none"/>
            <a:tailEnd len="lg" w="lg" type="stealth"/>
          </a:ln>
        </p:spPr>
      </p:cxnSp>
      <p:pic>
        <p:nvPicPr>
          <p:cNvPr descr="face-angel-md.png" id="275" name="Shape 275"/>
          <p:cNvPicPr preferRelativeResize="0"/>
          <p:nvPr/>
        </p:nvPicPr>
        <p:blipFill>
          <a:blip r:embed="rId4">
            <a:alphaModFix/>
          </a:blip>
          <a:stretch>
            <a:fillRect/>
          </a:stretch>
        </p:blipFill>
        <p:spPr>
          <a:xfrm>
            <a:off x="6798924" y="1245450"/>
            <a:ext cx="938174" cy="936915"/>
          </a:xfrm>
          <a:prstGeom prst="rect">
            <a:avLst/>
          </a:prstGeom>
          <a:noFill/>
          <a:ln>
            <a:noFill/>
          </a:ln>
        </p:spPr>
      </p:pic>
      <p:pic>
        <p:nvPicPr>
          <p:cNvPr descr="face-angel-md.png" id="276" name="Shape 276"/>
          <p:cNvPicPr preferRelativeResize="0"/>
          <p:nvPr/>
        </p:nvPicPr>
        <p:blipFill>
          <a:blip r:embed="rId4">
            <a:alphaModFix/>
          </a:blip>
          <a:stretch>
            <a:fillRect/>
          </a:stretch>
        </p:blipFill>
        <p:spPr>
          <a:xfrm>
            <a:off x="6740199" y="2732550"/>
            <a:ext cx="938174" cy="936915"/>
          </a:xfrm>
          <a:prstGeom prst="rect">
            <a:avLst/>
          </a:prstGeom>
          <a:noFill/>
          <a:ln>
            <a:noFill/>
          </a:ln>
        </p:spPr>
      </p:pic>
      <p:pic>
        <p:nvPicPr>
          <p:cNvPr descr="face-angel-md.png" id="277" name="Shape 277"/>
          <p:cNvPicPr preferRelativeResize="0"/>
          <p:nvPr/>
        </p:nvPicPr>
        <p:blipFill>
          <a:blip r:embed="rId4">
            <a:alphaModFix/>
          </a:blip>
          <a:stretch>
            <a:fillRect/>
          </a:stretch>
        </p:blipFill>
        <p:spPr>
          <a:xfrm>
            <a:off x="6740099" y="4390037"/>
            <a:ext cx="938174" cy="936915"/>
          </a:xfrm>
          <a:prstGeom prst="rect">
            <a:avLst/>
          </a:prstGeom>
          <a:noFill/>
          <a:ln>
            <a:noFill/>
          </a:ln>
        </p:spPr>
      </p:pic>
      <p:cxnSp>
        <p:nvCxnSpPr>
          <p:cNvPr id="278" name="Shape 278"/>
          <p:cNvCxnSpPr>
            <a:stCxn id="275" idx="1"/>
          </p:cNvCxnSpPr>
          <p:nvPr/>
        </p:nvCxnSpPr>
        <p:spPr>
          <a:xfrm flipH="1">
            <a:off x="5204724" y="1713907"/>
            <a:ext cx="1594200" cy="1487100"/>
          </a:xfrm>
          <a:prstGeom prst="straightConnector1">
            <a:avLst/>
          </a:prstGeom>
          <a:noFill/>
          <a:ln cap="flat" cmpd="sng" w="28575">
            <a:solidFill>
              <a:srgbClr val="274E13"/>
            </a:solidFill>
            <a:prstDash val="solid"/>
            <a:round/>
            <a:headEnd len="lg" w="lg" type="none"/>
            <a:tailEnd len="lg" w="lg" type="stealth"/>
          </a:ln>
        </p:spPr>
      </p:cxnSp>
      <p:cxnSp>
        <p:nvCxnSpPr>
          <p:cNvPr id="279" name="Shape 279"/>
          <p:cNvCxnSpPr>
            <a:stCxn id="276" idx="1"/>
          </p:cNvCxnSpPr>
          <p:nvPr/>
        </p:nvCxnSpPr>
        <p:spPr>
          <a:xfrm rot="10800000">
            <a:off x="5204499" y="3201007"/>
            <a:ext cx="1535700" cy="0"/>
          </a:xfrm>
          <a:prstGeom prst="straightConnector1">
            <a:avLst/>
          </a:prstGeom>
          <a:noFill/>
          <a:ln cap="flat" cmpd="sng" w="28575">
            <a:solidFill>
              <a:srgbClr val="274E13"/>
            </a:solidFill>
            <a:prstDash val="solid"/>
            <a:round/>
            <a:headEnd len="lg" w="lg" type="none"/>
            <a:tailEnd len="lg" w="lg" type="stealth"/>
          </a:ln>
        </p:spPr>
      </p:cxnSp>
      <p:cxnSp>
        <p:nvCxnSpPr>
          <p:cNvPr id="280" name="Shape 280"/>
          <p:cNvCxnSpPr>
            <a:stCxn id="277" idx="1"/>
          </p:cNvCxnSpPr>
          <p:nvPr/>
        </p:nvCxnSpPr>
        <p:spPr>
          <a:xfrm rot="10800000">
            <a:off x="5204699" y="3200995"/>
            <a:ext cx="1535400" cy="1657500"/>
          </a:xfrm>
          <a:prstGeom prst="straightConnector1">
            <a:avLst/>
          </a:prstGeom>
          <a:noFill/>
          <a:ln cap="flat" cmpd="sng" w="28575">
            <a:solidFill>
              <a:srgbClr val="274E13"/>
            </a:solidFill>
            <a:prstDash val="solid"/>
            <a:round/>
            <a:headEnd len="lg" w="lg" type="none"/>
            <a:tailEnd len="lg" w="lg" type="stealth"/>
          </a:ln>
        </p:spPr>
      </p:cxnSp>
      <p:sp>
        <p:nvSpPr>
          <p:cNvPr id="281" name="Shape 281"/>
          <p:cNvSpPr txBox="1"/>
          <p:nvPr/>
        </p:nvSpPr>
        <p:spPr>
          <a:xfrm>
            <a:off x="3938400" y="3739650"/>
            <a:ext cx="1594200" cy="732300"/>
          </a:xfrm>
          <a:prstGeom prst="rect">
            <a:avLst/>
          </a:prstGeom>
          <a:noFill/>
          <a:ln>
            <a:noFill/>
          </a:ln>
        </p:spPr>
        <p:txBody>
          <a:bodyPr anchorCtr="0" anchor="t" bIns="91425" lIns="91425" rIns="91425" tIns="91425">
            <a:noAutofit/>
          </a:bodyPr>
          <a:lstStyle/>
          <a:p>
            <a:pPr lvl="0" rtl="0" algn="ctr">
              <a:spcBef>
                <a:spcPts val="0"/>
              </a:spcBef>
              <a:buNone/>
            </a:pPr>
            <a:r>
              <a:rPr lang="en" sz="2000">
                <a:solidFill>
                  <a:srgbClr val="FF0000"/>
                </a:solidFill>
                <a:latin typeface="Helvetica Neue"/>
                <a:ea typeface="Helvetica Neue"/>
                <a:cs typeface="Helvetica Neue"/>
                <a:sym typeface="Helvetica Neue"/>
              </a:rPr>
              <a:t>Goodness</a:t>
            </a:r>
          </a:p>
          <a:p>
            <a:pPr lvl="0" rtl="0" algn="ctr">
              <a:spcBef>
                <a:spcPts val="0"/>
              </a:spcBef>
              <a:buNone/>
            </a:pPr>
            <a:r>
              <a:rPr lang="en" sz="2000">
                <a:solidFill>
                  <a:srgbClr val="FF0000"/>
                </a:solidFill>
                <a:latin typeface="Helvetica Neue"/>
                <a:ea typeface="Helvetica Neue"/>
                <a:cs typeface="Helvetica Neue"/>
                <a:sym typeface="Helvetica Neue"/>
              </a:rPr>
              <a:t>g(v)</a:t>
            </a:r>
          </a:p>
        </p:txBody>
      </p:sp>
      <p:sp>
        <p:nvSpPr>
          <p:cNvPr id="282" name="Shape 282"/>
          <p:cNvSpPr txBox="1"/>
          <p:nvPr/>
        </p:nvSpPr>
        <p:spPr>
          <a:xfrm>
            <a:off x="1180550" y="3663600"/>
            <a:ext cx="1419900" cy="7323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Fairness</a:t>
            </a:r>
          </a:p>
          <a:p>
            <a:pPr lvl="0" rtl="0" algn="ctr">
              <a:spcBef>
                <a:spcPts val="0"/>
              </a:spcBef>
              <a:buNone/>
            </a:pPr>
            <a:r>
              <a:rPr lang="en" sz="2000">
                <a:latin typeface="Helvetica Neue"/>
                <a:ea typeface="Helvetica Neue"/>
                <a:cs typeface="Helvetica Neue"/>
                <a:sym typeface="Helvetica Neue"/>
              </a:rPr>
              <a:t>f(u)</a:t>
            </a:r>
          </a:p>
        </p:txBody>
      </p:sp>
      <p:pic>
        <p:nvPicPr>
          <p:cNvPr descr="Screenshot - 12072016 - 12:23:50 PM.png" id="283" name="Shape 283"/>
          <p:cNvPicPr preferRelativeResize="0"/>
          <p:nvPr/>
        </p:nvPicPr>
        <p:blipFill rotWithShape="1">
          <a:blip r:embed="rId5">
            <a:alphaModFix/>
          </a:blip>
          <a:srcRect b="0" l="2052" r="2042" t="0"/>
          <a:stretch/>
        </p:blipFill>
        <p:spPr>
          <a:xfrm>
            <a:off x="2168512" y="5538400"/>
            <a:ext cx="4981574" cy="1047750"/>
          </a:xfrm>
          <a:prstGeom prst="rect">
            <a:avLst/>
          </a:prstGeom>
          <a:noFill/>
          <a:ln>
            <a:noFill/>
          </a:ln>
        </p:spPr>
      </p:pic>
      <p:pic>
        <p:nvPicPr>
          <p:cNvPr descr="face-angel-md.png" id="284" name="Shape 284"/>
          <p:cNvPicPr preferRelativeResize="0"/>
          <p:nvPr/>
        </p:nvPicPr>
        <p:blipFill>
          <a:blip r:embed="rId4">
            <a:alphaModFix/>
          </a:blip>
          <a:stretch>
            <a:fillRect/>
          </a:stretch>
        </p:blipFill>
        <p:spPr>
          <a:xfrm>
            <a:off x="4266437" y="2732550"/>
            <a:ext cx="938174" cy="936915"/>
          </a:xfrm>
          <a:prstGeom prst="rect">
            <a:avLst/>
          </a:prstGeom>
          <a:noFill/>
          <a:ln>
            <a:noFill/>
          </a:ln>
        </p:spPr>
      </p:pic>
      <p:sp>
        <p:nvSpPr>
          <p:cNvPr id="285" name="Shape 285"/>
          <p:cNvSpPr txBox="1"/>
          <p:nvPr/>
        </p:nvSpPr>
        <p:spPr>
          <a:xfrm>
            <a:off x="2701650" y="2785500"/>
            <a:ext cx="938100" cy="415500"/>
          </a:xfrm>
          <a:prstGeom prst="rect">
            <a:avLst/>
          </a:prstGeom>
          <a:noFill/>
          <a:ln>
            <a:noFill/>
          </a:ln>
        </p:spPr>
        <p:txBody>
          <a:bodyPr anchorCtr="0" anchor="t" bIns="91425" lIns="91425" rIns="91425" tIns="91425">
            <a:noAutofit/>
          </a:bodyPr>
          <a:lstStyle/>
          <a:p>
            <a:pPr lvl="0">
              <a:spcBef>
                <a:spcPts val="0"/>
              </a:spcBef>
              <a:buNone/>
            </a:pPr>
            <a:r>
              <a:rPr lang="en" sz="2000"/>
              <a:t>W(u,v)</a:t>
            </a:r>
          </a:p>
        </p:txBody>
      </p:sp>
      <p:sp>
        <p:nvSpPr>
          <p:cNvPr id="286" name="Shape 286"/>
          <p:cNvSpPr/>
          <p:nvPr/>
        </p:nvSpPr>
        <p:spPr>
          <a:xfrm>
            <a:off x="5116950" y="5768000"/>
            <a:ext cx="2033100" cy="524700"/>
          </a:xfrm>
          <a:prstGeom prst="rect">
            <a:avLst/>
          </a:prstGeom>
          <a:noFill/>
          <a:ln cap="flat" cmpd="sng" w="38100">
            <a:solidFill>
              <a:srgbClr val="FF00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7" name="Shape 287"/>
          <p:cNvSpPr txBox="1"/>
          <p:nvPr/>
        </p:nvSpPr>
        <p:spPr>
          <a:xfrm>
            <a:off x="7234375" y="5403275"/>
            <a:ext cx="1685700" cy="1097100"/>
          </a:xfrm>
          <a:prstGeom prst="rect">
            <a:avLst/>
          </a:prstGeom>
          <a:noFill/>
          <a:ln>
            <a:noFill/>
          </a:ln>
        </p:spPr>
        <p:txBody>
          <a:bodyPr anchorCtr="0" anchor="t" bIns="91425" lIns="91425" rIns="91425" tIns="91425">
            <a:noAutofit/>
          </a:bodyPr>
          <a:lstStyle/>
          <a:p>
            <a:pPr lvl="0" rtl="0">
              <a:spcBef>
                <a:spcPts val="0"/>
              </a:spcBef>
              <a:buNone/>
            </a:pPr>
            <a:r>
              <a:rPr lang="en" sz="2000">
                <a:solidFill>
                  <a:srgbClr val="FF0000"/>
                </a:solidFill>
              </a:rPr>
              <a:t>Weighted incoming rating</a:t>
            </a:r>
          </a:p>
        </p:txBody>
      </p:sp>
      <p:sp>
        <p:nvSpPr>
          <p:cNvPr id="288" name="Shape 288"/>
          <p:cNvSpPr/>
          <p:nvPr/>
        </p:nvSpPr>
        <p:spPr>
          <a:xfrm>
            <a:off x="3813100" y="3739650"/>
            <a:ext cx="1826700" cy="817200"/>
          </a:xfrm>
          <a:prstGeom prst="rect">
            <a:avLst/>
          </a:prstGeom>
          <a:noFill/>
          <a:ln cap="flat" cmpd="sng" w="38100">
            <a:solidFill>
              <a:srgbClr val="FF0000"/>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2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ctrTitle"/>
          </p:nvPr>
        </p:nvSpPr>
        <p:spPr>
          <a:xfrm>
            <a:off x="311700" y="215566"/>
            <a:ext cx="8520600" cy="9369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Fairness</a:t>
            </a:r>
          </a:p>
        </p:txBody>
      </p:sp>
      <p:sp>
        <p:nvSpPr>
          <p:cNvPr id="294" name="Shape 294"/>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
              <a:t>‹#›</a:t>
            </a:fld>
          </a:p>
        </p:txBody>
      </p:sp>
      <p:pic>
        <p:nvPicPr>
          <p:cNvPr descr="devil7.png" id="295" name="Shape 295"/>
          <p:cNvPicPr preferRelativeResize="0"/>
          <p:nvPr/>
        </p:nvPicPr>
        <p:blipFill>
          <a:blip r:embed="rId3">
            <a:alphaModFix/>
          </a:blip>
          <a:stretch>
            <a:fillRect/>
          </a:stretch>
        </p:blipFill>
        <p:spPr>
          <a:xfrm>
            <a:off x="1341274" y="1165425"/>
            <a:ext cx="1098468" cy="1096973"/>
          </a:xfrm>
          <a:prstGeom prst="rect">
            <a:avLst/>
          </a:prstGeom>
          <a:noFill/>
          <a:ln>
            <a:noFill/>
          </a:ln>
        </p:spPr>
      </p:pic>
      <p:pic>
        <p:nvPicPr>
          <p:cNvPr descr="face-angel-md.png" id="296" name="Shape 296"/>
          <p:cNvPicPr preferRelativeResize="0"/>
          <p:nvPr/>
        </p:nvPicPr>
        <p:blipFill>
          <a:blip r:embed="rId4">
            <a:alphaModFix/>
          </a:blip>
          <a:stretch>
            <a:fillRect/>
          </a:stretch>
        </p:blipFill>
        <p:spPr>
          <a:xfrm>
            <a:off x="1421424" y="2732550"/>
            <a:ext cx="938174" cy="936915"/>
          </a:xfrm>
          <a:prstGeom prst="rect">
            <a:avLst/>
          </a:prstGeom>
          <a:noFill/>
          <a:ln>
            <a:noFill/>
          </a:ln>
        </p:spPr>
      </p:pic>
      <p:pic>
        <p:nvPicPr>
          <p:cNvPr descr="face-angel-md.png" id="297" name="Shape 297"/>
          <p:cNvPicPr preferRelativeResize="0"/>
          <p:nvPr/>
        </p:nvPicPr>
        <p:blipFill>
          <a:blip r:embed="rId4">
            <a:alphaModFix/>
          </a:blip>
          <a:stretch>
            <a:fillRect/>
          </a:stretch>
        </p:blipFill>
        <p:spPr>
          <a:xfrm>
            <a:off x="1421424" y="4390037"/>
            <a:ext cx="938174" cy="936915"/>
          </a:xfrm>
          <a:prstGeom prst="rect">
            <a:avLst/>
          </a:prstGeom>
          <a:noFill/>
          <a:ln>
            <a:noFill/>
          </a:ln>
        </p:spPr>
      </p:pic>
      <p:cxnSp>
        <p:nvCxnSpPr>
          <p:cNvPr id="298" name="Shape 298"/>
          <p:cNvCxnSpPr>
            <a:stCxn id="295" idx="3"/>
            <a:endCxn id="299" idx="1"/>
          </p:cNvCxnSpPr>
          <p:nvPr/>
        </p:nvCxnSpPr>
        <p:spPr>
          <a:xfrm>
            <a:off x="2439742" y="1713912"/>
            <a:ext cx="1826700" cy="1487100"/>
          </a:xfrm>
          <a:prstGeom prst="straightConnector1">
            <a:avLst/>
          </a:prstGeom>
          <a:noFill/>
          <a:ln cap="flat" cmpd="sng" w="28575">
            <a:solidFill>
              <a:srgbClr val="FF0000"/>
            </a:solidFill>
            <a:prstDash val="dash"/>
            <a:round/>
            <a:headEnd len="lg" w="lg" type="none"/>
            <a:tailEnd len="lg" w="lg" type="stealth"/>
          </a:ln>
        </p:spPr>
      </p:cxnSp>
      <p:cxnSp>
        <p:nvCxnSpPr>
          <p:cNvPr id="300" name="Shape 300"/>
          <p:cNvCxnSpPr>
            <a:stCxn id="296" idx="3"/>
            <a:endCxn id="299" idx="1"/>
          </p:cNvCxnSpPr>
          <p:nvPr/>
        </p:nvCxnSpPr>
        <p:spPr>
          <a:xfrm>
            <a:off x="2359599" y="3201007"/>
            <a:ext cx="1906800" cy="0"/>
          </a:xfrm>
          <a:prstGeom prst="straightConnector1">
            <a:avLst/>
          </a:prstGeom>
          <a:noFill/>
          <a:ln cap="flat" cmpd="sng" w="28575">
            <a:solidFill>
              <a:srgbClr val="274E13"/>
            </a:solidFill>
            <a:prstDash val="solid"/>
            <a:round/>
            <a:headEnd len="lg" w="lg" type="none"/>
            <a:tailEnd len="lg" w="lg" type="stealth"/>
          </a:ln>
        </p:spPr>
      </p:cxnSp>
      <p:cxnSp>
        <p:nvCxnSpPr>
          <p:cNvPr id="301" name="Shape 301"/>
          <p:cNvCxnSpPr>
            <a:stCxn id="297" idx="3"/>
            <a:endCxn id="299" idx="1"/>
          </p:cNvCxnSpPr>
          <p:nvPr/>
        </p:nvCxnSpPr>
        <p:spPr>
          <a:xfrm flipH="1" rot="10800000">
            <a:off x="2359599" y="3200995"/>
            <a:ext cx="1906800" cy="1657500"/>
          </a:xfrm>
          <a:prstGeom prst="straightConnector1">
            <a:avLst/>
          </a:prstGeom>
          <a:noFill/>
          <a:ln cap="flat" cmpd="sng" w="28575">
            <a:solidFill>
              <a:srgbClr val="274E13"/>
            </a:solidFill>
            <a:prstDash val="solid"/>
            <a:round/>
            <a:headEnd len="lg" w="lg" type="none"/>
            <a:tailEnd len="lg" w="lg" type="stealth"/>
          </a:ln>
        </p:spPr>
      </p:cxnSp>
      <p:pic>
        <p:nvPicPr>
          <p:cNvPr descr="face-angel-md.png" id="302" name="Shape 302"/>
          <p:cNvPicPr preferRelativeResize="0"/>
          <p:nvPr/>
        </p:nvPicPr>
        <p:blipFill>
          <a:blip r:embed="rId4">
            <a:alphaModFix/>
          </a:blip>
          <a:stretch>
            <a:fillRect/>
          </a:stretch>
        </p:blipFill>
        <p:spPr>
          <a:xfrm>
            <a:off x="6798924" y="1245450"/>
            <a:ext cx="938174" cy="936915"/>
          </a:xfrm>
          <a:prstGeom prst="rect">
            <a:avLst/>
          </a:prstGeom>
          <a:noFill/>
          <a:ln>
            <a:noFill/>
          </a:ln>
        </p:spPr>
      </p:pic>
      <p:pic>
        <p:nvPicPr>
          <p:cNvPr descr="face-angel-md.png" id="303" name="Shape 303"/>
          <p:cNvPicPr preferRelativeResize="0"/>
          <p:nvPr/>
        </p:nvPicPr>
        <p:blipFill>
          <a:blip r:embed="rId4">
            <a:alphaModFix/>
          </a:blip>
          <a:stretch>
            <a:fillRect/>
          </a:stretch>
        </p:blipFill>
        <p:spPr>
          <a:xfrm>
            <a:off x="6740199" y="2732550"/>
            <a:ext cx="938174" cy="936915"/>
          </a:xfrm>
          <a:prstGeom prst="rect">
            <a:avLst/>
          </a:prstGeom>
          <a:noFill/>
          <a:ln>
            <a:noFill/>
          </a:ln>
        </p:spPr>
      </p:pic>
      <p:pic>
        <p:nvPicPr>
          <p:cNvPr descr="face-angel-md.png" id="304" name="Shape 304"/>
          <p:cNvPicPr preferRelativeResize="0"/>
          <p:nvPr/>
        </p:nvPicPr>
        <p:blipFill>
          <a:blip r:embed="rId4">
            <a:alphaModFix/>
          </a:blip>
          <a:stretch>
            <a:fillRect/>
          </a:stretch>
        </p:blipFill>
        <p:spPr>
          <a:xfrm>
            <a:off x="6740099" y="4390037"/>
            <a:ext cx="938174" cy="936915"/>
          </a:xfrm>
          <a:prstGeom prst="rect">
            <a:avLst/>
          </a:prstGeom>
          <a:noFill/>
          <a:ln>
            <a:noFill/>
          </a:ln>
        </p:spPr>
      </p:pic>
      <p:cxnSp>
        <p:nvCxnSpPr>
          <p:cNvPr id="305" name="Shape 305"/>
          <p:cNvCxnSpPr>
            <a:stCxn id="302" idx="1"/>
          </p:cNvCxnSpPr>
          <p:nvPr/>
        </p:nvCxnSpPr>
        <p:spPr>
          <a:xfrm flipH="1">
            <a:off x="5204724" y="1713907"/>
            <a:ext cx="1594200" cy="1487100"/>
          </a:xfrm>
          <a:prstGeom prst="straightConnector1">
            <a:avLst/>
          </a:prstGeom>
          <a:noFill/>
          <a:ln cap="flat" cmpd="sng" w="28575">
            <a:solidFill>
              <a:srgbClr val="274E13"/>
            </a:solidFill>
            <a:prstDash val="solid"/>
            <a:round/>
            <a:headEnd len="lg" w="lg" type="none"/>
            <a:tailEnd len="lg" w="lg" type="stealth"/>
          </a:ln>
        </p:spPr>
      </p:cxnSp>
      <p:cxnSp>
        <p:nvCxnSpPr>
          <p:cNvPr id="306" name="Shape 306"/>
          <p:cNvCxnSpPr>
            <a:stCxn id="303" idx="1"/>
          </p:cNvCxnSpPr>
          <p:nvPr/>
        </p:nvCxnSpPr>
        <p:spPr>
          <a:xfrm rot="10800000">
            <a:off x="5204499" y="3201007"/>
            <a:ext cx="1535700" cy="0"/>
          </a:xfrm>
          <a:prstGeom prst="straightConnector1">
            <a:avLst/>
          </a:prstGeom>
          <a:noFill/>
          <a:ln cap="flat" cmpd="sng" w="28575">
            <a:solidFill>
              <a:srgbClr val="274E13"/>
            </a:solidFill>
            <a:prstDash val="solid"/>
            <a:round/>
            <a:headEnd len="lg" w="lg" type="none"/>
            <a:tailEnd len="lg" w="lg" type="stealth"/>
          </a:ln>
        </p:spPr>
      </p:cxnSp>
      <p:cxnSp>
        <p:nvCxnSpPr>
          <p:cNvPr id="307" name="Shape 307"/>
          <p:cNvCxnSpPr>
            <a:stCxn id="304" idx="1"/>
          </p:cNvCxnSpPr>
          <p:nvPr/>
        </p:nvCxnSpPr>
        <p:spPr>
          <a:xfrm rot="10800000">
            <a:off x="5204699" y="3200995"/>
            <a:ext cx="1535400" cy="1657500"/>
          </a:xfrm>
          <a:prstGeom prst="straightConnector1">
            <a:avLst/>
          </a:prstGeom>
          <a:noFill/>
          <a:ln cap="flat" cmpd="sng" w="28575">
            <a:solidFill>
              <a:srgbClr val="274E13"/>
            </a:solidFill>
            <a:prstDash val="solid"/>
            <a:round/>
            <a:headEnd len="lg" w="lg" type="none"/>
            <a:tailEnd len="lg" w="lg" type="stealth"/>
          </a:ln>
        </p:spPr>
      </p:cxnSp>
      <p:sp>
        <p:nvSpPr>
          <p:cNvPr id="308" name="Shape 308"/>
          <p:cNvSpPr txBox="1"/>
          <p:nvPr/>
        </p:nvSpPr>
        <p:spPr>
          <a:xfrm>
            <a:off x="3938400" y="3739650"/>
            <a:ext cx="1594200" cy="732300"/>
          </a:xfrm>
          <a:prstGeom prst="rect">
            <a:avLst/>
          </a:prstGeom>
          <a:noFill/>
          <a:ln>
            <a:noFill/>
          </a:ln>
        </p:spPr>
        <p:txBody>
          <a:bodyPr anchorCtr="0" anchor="t" bIns="91425" lIns="91425" rIns="91425" tIns="91425">
            <a:noAutofit/>
          </a:bodyPr>
          <a:lstStyle/>
          <a:p>
            <a:pPr lvl="0" rtl="0" algn="ctr">
              <a:spcBef>
                <a:spcPts val="0"/>
              </a:spcBef>
              <a:buNone/>
            </a:pPr>
            <a:r>
              <a:rPr lang="en" sz="2000">
                <a:latin typeface="Helvetica Neue"/>
                <a:ea typeface="Helvetica Neue"/>
                <a:cs typeface="Helvetica Neue"/>
                <a:sym typeface="Helvetica Neue"/>
              </a:rPr>
              <a:t>Goodness</a:t>
            </a:r>
          </a:p>
          <a:p>
            <a:pPr lvl="0" rtl="0" algn="ctr">
              <a:spcBef>
                <a:spcPts val="0"/>
              </a:spcBef>
              <a:buNone/>
            </a:pPr>
            <a:r>
              <a:rPr lang="en" sz="2000">
                <a:latin typeface="Helvetica Neue"/>
                <a:ea typeface="Helvetica Neue"/>
                <a:cs typeface="Helvetica Neue"/>
                <a:sym typeface="Helvetica Neue"/>
              </a:rPr>
              <a:t>g(v)</a:t>
            </a:r>
          </a:p>
        </p:txBody>
      </p:sp>
      <p:sp>
        <p:nvSpPr>
          <p:cNvPr id="309" name="Shape 309"/>
          <p:cNvSpPr txBox="1"/>
          <p:nvPr/>
        </p:nvSpPr>
        <p:spPr>
          <a:xfrm>
            <a:off x="1180550" y="3663600"/>
            <a:ext cx="1419900" cy="732300"/>
          </a:xfrm>
          <a:prstGeom prst="rect">
            <a:avLst/>
          </a:prstGeom>
          <a:noFill/>
          <a:ln>
            <a:noFill/>
          </a:ln>
        </p:spPr>
        <p:txBody>
          <a:bodyPr anchorCtr="0" anchor="t" bIns="91425" lIns="91425" rIns="91425" tIns="91425">
            <a:noAutofit/>
          </a:bodyPr>
          <a:lstStyle/>
          <a:p>
            <a:pPr lvl="0" rtl="0" algn="ctr">
              <a:spcBef>
                <a:spcPts val="0"/>
              </a:spcBef>
              <a:buNone/>
            </a:pPr>
            <a:r>
              <a:rPr lang="en" sz="2000">
                <a:solidFill>
                  <a:srgbClr val="FF0000"/>
                </a:solidFill>
                <a:latin typeface="Helvetica Neue"/>
                <a:ea typeface="Helvetica Neue"/>
                <a:cs typeface="Helvetica Neue"/>
                <a:sym typeface="Helvetica Neue"/>
              </a:rPr>
              <a:t>Fairness</a:t>
            </a:r>
          </a:p>
          <a:p>
            <a:pPr lvl="0" rtl="0" algn="ctr">
              <a:spcBef>
                <a:spcPts val="0"/>
              </a:spcBef>
              <a:buNone/>
            </a:pPr>
            <a:r>
              <a:rPr lang="en" sz="2000">
                <a:solidFill>
                  <a:srgbClr val="FF0000"/>
                </a:solidFill>
                <a:latin typeface="Helvetica Neue"/>
                <a:ea typeface="Helvetica Neue"/>
                <a:cs typeface="Helvetica Neue"/>
                <a:sym typeface="Helvetica Neue"/>
              </a:rPr>
              <a:t>f(u)</a:t>
            </a:r>
          </a:p>
        </p:txBody>
      </p:sp>
      <p:pic>
        <p:nvPicPr>
          <p:cNvPr descr="face-angel-md.png" id="310" name="Shape 310"/>
          <p:cNvPicPr preferRelativeResize="0"/>
          <p:nvPr/>
        </p:nvPicPr>
        <p:blipFill>
          <a:blip r:embed="rId4">
            <a:alphaModFix/>
          </a:blip>
          <a:stretch>
            <a:fillRect/>
          </a:stretch>
        </p:blipFill>
        <p:spPr>
          <a:xfrm>
            <a:off x="4266437" y="2732550"/>
            <a:ext cx="938174" cy="936915"/>
          </a:xfrm>
          <a:prstGeom prst="rect">
            <a:avLst/>
          </a:prstGeom>
          <a:noFill/>
          <a:ln>
            <a:noFill/>
          </a:ln>
        </p:spPr>
      </p:pic>
      <p:pic>
        <p:nvPicPr>
          <p:cNvPr descr="formula1.png" id="311" name="Shape 311"/>
          <p:cNvPicPr preferRelativeResize="0"/>
          <p:nvPr/>
        </p:nvPicPr>
        <p:blipFill rotWithShape="1">
          <a:blip r:embed="rId5">
            <a:alphaModFix/>
          </a:blip>
          <a:srcRect b="1333" l="0" r="0" t="1333"/>
          <a:stretch/>
        </p:blipFill>
        <p:spPr>
          <a:xfrm>
            <a:off x="1823922" y="5631849"/>
            <a:ext cx="5664903" cy="936924"/>
          </a:xfrm>
          <a:prstGeom prst="rect">
            <a:avLst/>
          </a:prstGeom>
          <a:noFill/>
          <a:ln>
            <a:noFill/>
          </a:ln>
        </p:spPr>
      </p:pic>
      <p:sp>
        <p:nvSpPr>
          <p:cNvPr id="312" name="Shape 312"/>
          <p:cNvSpPr txBox="1"/>
          <p:nvPr/>
        </p:nvSpPr>
        <p:spPr>
          <a:xfrm>
            <a:off x="2701650" y="2785500"/>
            <a:ext cx="938100" cy="415500"/>
          </a:xfrm>
          <a:prstGeom prst="rect">
            <a:avLst/>
          </a:prstGeom>
          <a:noFill/>
          <a:ln>
            <a:noFill/>
          </a:ln>
        </p:spPr>
        <p:txBody>
          <a:bodyPr anchorCtr="0" anchor="t" bIns="91425" lIns="91425" rIns="91425" tIns="91425">
            <a:noAutofit/>
          </a:bodyPr>
          <a:lstStyle/>
          <a:p>
            <a:pPr lvl="0" rtl="0">
              <a:spcBef>
                <a:spcPts val="0"/>
              </a:spcBef>
              <a:buNone/>
            </a:pPr>
            <a:r>
              <a:rPr lang="en" sz="2000"/>
              <a:t>W(u,v)</a:t>
            </a:r>
          </a:p>
        </p:txBody>
      </p:sp>
      <p:sp>
        <p:nvSpPr>
          <p:cNvPr id="313" name="Shape 313"/>
          <p:cNvSpPr txBox="1"/>
          <p:nvPr/>
        </p:nvSpPr>
        <p:spPr>
          <a:xfrm>
            <a:off x="7539175" y="5327075"/>
            <a:ext cx="1685700" cy="1097100"/>
          </a:xfrm>
          <a:prstGeom prst="rect">
            <a:avLst/>
          </a:prstGeom>
          <a:noFill/>
          <a:ln>
            <a:noFill/>
          </a:ln>
        </p:spPr>
        <p:txBody>
          <a:bodyPr anchorCtr="0" anchor="t" bIns="91425" lIns="91425" rIns="91425" tIns="91425">
            <a:noAutofit/>
          </a:bodyPr>
          <a:lstStyle/>
          <a:p>
            <a:pPr lvl="0">
              <a:spcBef>
                <a:spcPts val="0"/>
              </a:spcBef>
              <a:buNone/>
            </a:pPr>
            <a:r>
              <a:rPr lang="en" sz="2000">
                <a:solidFill>
                  <a:srgbClr val="FF0000"/>
                </a:solidFill>
              </a:rPr>
              <a:t>Deviation of rating from goodness</a:t>
            </a:r>
          </a:p>
        </p:txBody>
      </p:sp>
      <p:sp>
        <p:nvSpPr>
          <p:cNvPr id="314" name="Shape 314"/>
          <p:cNvSpPr txBox="1"/>
          <p:nvPr/>
        </p:nvSpPr>
        <p:spPr>
          <a:xfrm>
            <a:off x="2830950" y="4740575"/>
            <a:ext cx="3426600" cy="1097100"/>
          </a:xfrm>
          <a:prstGeom prst="rect">
            <a:avLst/>
          </a:prstGeom>
          <a:noFill/>
          <a:ln>
            <a:noFill/>
          </a:ln>
        </p:spPr>
        <p:txBody>
          <a:bodyPr anchorCtr="0" anchor="t" bIns="91425" lIns="91425" rIns="91425" tIns="91425">
            <a:noAutofit/>
          </a:bodyPr>
          <a:lstStyle/>
          <a:p>
            <a:pPr lvl="0" rtl="0">
              <a:spcBef>
                <a:spcPts val="0"/>
              </a:spcBef>
              <a:buNone/>
            </a:pPr>
            <a:r>
              <a:rPr lang="en" sz="2000">
                <a:solidFill>
                  <a:srgbClr val="38761D"/>
                </a:solidFill>
              </a:rPr>
              <a:t>Average deviation of user </a:t>
            </a:r>
            <a:r>
              <a:rPr i="1" lang="en" sz="2000">
                <a:solidFill>
                  <a:srgbClr val="38761D"/>
                </a:solidFill>
              </a:rPr>
              <a:t>u</a:t>
            </a:r>
            <a:r>
              <a:rPr lang="en" sz="2000">
                <a:solidFill>
                  <a:srgbClr val="38761D"/>
                </a:solidFill>
              </a:rPr>
              <a:t>’s ratings</a:t>
            </a:r>
          </a:p>
        </p:txBody>
      </p:sp>
      <p:sp>
        <p:nvSpPr>
          <p:cNvPr id="315" name="Shape 315"/>
          <p:cNvSpPr/>
          <p:nvPr/>
        </p:nvSpPr>
        <p:spPr>
          <a:xfrm>
            <a:off x="3267450" y="5472550"/>
            <a:ext cx="4271700" cy="1145700"/>
          </a:xfrm>
          <a:prstGeom prst="rect">
            <a:avLst/>
          </a:prstGeom>
          <a:noFill/>
          <a:ln cap="flat" cmpd="sng" w="38100">
            <a:solidFill>
              <a:srgbClr val="38761D"/>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6" name="Shape 316"/>
          <p:cNvSpPr/>
          <p:nvPr/>
        </p:nvSpPr>
        <p:spPr>
          <a:xfrm>
            <a:off x="5332075" y="5627350"/>
            <a:ext cx="2078100" cy="836100"/>
          </a:xfrm>
          <a:prstGeom prst="rect">
            <a:avLst/>
          </a:prstGeom>
          <a:noFill/>
          <a:ln cap="flat" cmpd="sng" w="38100">
            <a:solidFill>
              <a:srgbClr val="FF0000"/>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7" name="Shape 317"/>
          <p:cNvSpPr/>
          <p:nvPr/>
        </p:nvSpPr>
        <p:spPr>
          <a:xfrm>
            <a:off x="1069900" y="3739650"/>
            <a:ext cx="1685700" cy="650400"/>
          </a:xfrm>
          <a:prstGeom prst="rect">
            <a:avLst/>
          </a:prstGeom>
          <a:noFill/>
          <a:ln cap="flat" cmpd="sng" w="38100">
            <a:solidFill>
              <a:srgbClr val="FF0000"/>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2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2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pic>
        <p:nvPicPr>
          <p:cNvPr descr="algo.png" id="322" name="Shape 322"/>
          <p:cNvPicPr preferRelativeResize="0"/>
          <p:nvPr/>
        </p:nvPicPr>
        <p:blipFill>
          <a:blip r:embed="rId3">
            <a:alphaModFix/>
          </a:blip>
          <a:stretch>
            <a:fillRect/>
          </a:stretch>
        </p:blipFill>
        <p:spPr>
          <a:xfrm>
            <a:off x="219335" y="1550646"/>
            <a:ext cx="7596523" cy="4103058"/>
          </a:xfrm>
          <a:prstGeom prst="rect">
            <a:avLst/>
          </a:prstGeom>
          <a:noFill/>
          <a:ln>
            <a:noFill/>
          </a:ln>
        </p:spPr>
      </p:pic>
      <p:sp>
        <p:nvSpPr>
          <p:cNvPr id="323" name="Shape 323"/>
          <p:cNvSpPr/>
          <p:nvPr/>
        </p:nvSpPr>
        <p:spPr>
          <a:xfrm>
            <a:off x="1112523" y="2353959"/>
            <a:ext cx="3785844" cy="463415"/>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4" name="Shape 324"/>
          <p:cNvSpPr/>
          <p:nvPr/>
        </p:nvSpPr>
        <p:spPr>
          <a:xfrm>
            <a:off x="992767" y="3793774"/>
            <a:ext cx="5874585" cy="463415"/>
          </a:xfrm>
          <a:prstGeom prst="rect">
            <a:avLst/>
          </a:prstGeom>
          <a:no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5" name="Shape 325"/>
          <p:cNvSpPr/>
          <p:nvPr/>
        </p:nvSpPr>
        <p:spPr>
          <a:xfrm>
            <a:off x="992767" y="4203667"/>
            <a:ext cx="6767839" cy="463415"/>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6" name="Shape 326"/>
          <p:cNvSpPr txBox="1"/>
          <p:nvPr>
            <p:ph type="ctrTitle"/>
          </p:nvPr>
        </p:nvSpPr>
        <p:spPr>
          <a:xfrm>
            <a:off x="311700" y="304800"/>
            <a:ext cx="8520600" cy="8742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Helvetica Neue"/>
              <a:buNone/>
            </a:pPr>
            <a:r>
              <a:rPr lang="en" sz="3600">
                <a:solidFill>
                  <a:srgbClr val="B20003"/>
                </a:solidFill>
                <a:latin typeface="Helvetica Neue"/>
                <a:ea typeface="Helvetica Neue"/>
                <a:cs typeface="Helvetica Neue"/>
                <a:sym typeface="Helvetica Neue"/>
              </a:rPr>
              <a:t>Fairness and Goodness Algorithm</a:t>
            </a:r>
          </a:p>
        </p:txBody>
      </p:sp>
      <p:sp>
        <p:nvSpPr>
          <p:cNvPr id="327" name="Shape 327"/>
          <p:cNvSpPr txBox="1"/>
          <p:nvPr>
            <p:ph idx="12" type="sldNum"/>
          </p:nvPr>
        </p:nvSpPr>
        <p:spPr>
          <a:xfrm>
            <a:off x="8472457" y="6217621"/>
            <a:ext cx="548700" cy="5247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328" name="Shape 328"/>
          <p:cNvSpPr txBox="1"/>
          <p:nvPr/>
        </p:nvSpPr>
        <p:spPr>
          <a:xfrm>
            <a:off x="5151100" y="2325250"/>
            <a:ext cx="1810800" cy="524700"/>
          </a:xfrm>
          <a:prstGeom prst="rect">
            <a:avLst/>
          </a:prstGeom>
          <a:noFill/>
          <a:ln>
            <a:noFill/>
          </a:ln>
        </p:spPr>
        <p:txBody>
          <a:bodyPr anchorCtr="0" anchor="ctr" bIns="91425" lIns="91425" rIns="91425" tIns="91425">
            <a:noAutofit/>
          </a:bodyPr>
          <a:lstStyle/>
          <a:p>
            <a:pPr lvl="0" rtl="0">
              <a:spcBef>
                <a:spcPts val="0"/>
              </a:spcBef>
              <a:buNone/>
            </a:pPr>
            <a:r>
              <a:rPr lang="en" sz="2000">
                <a:solidFill>
                  <a:srgbClr val="FF0000"/>
                </a:solidFill>
              </a:rPr>
              <a:t>Initialization</a:t>
            </a:r>
          </a:p>
        </p:txBody>
      </p:sp>
      <p:sp>
        <p:nvSpPr>
          <p:cNvPr id="329" name="Shape 329"/>
          <p:cNvSpPr txBox="1"/>
          <p:nvPr/>
        </p:nvSpPr>
        <p:spPr>
          <a:xfrm>
            <a:off x="7800100" y="3521375"/>
            <a:ext cx="1454700" cy="618300"/>
          </a:xfrm>
          <a:prstGeom prst="rect">
            <a:avLst/>
          </a:prstGeom>
          <a:noFill/>
          <a:ln>
            <a:noFill/>
          </a:ln>
        </p:spPr>
        <p:txBody>
          <a:bodyPr anchorCtr="0" anchor="ctr" bIns="91425" lIns="91425" rIns="91425" tIns="91425">
            <a:noAutofit/>
          </a:bodyPr>
          <a:lstStyle/>
          <a:p>
            <a:pPr lvl="0">
              <a:spcBef>
                <a:spcPts val="0"/>
              </a:spcBef>
              <a:buNone/>
            </a:pPr>
            <a:r>
              <a:rPr lang="en" sz="2000">
                <a:solidFill>
                  <a:srgbClr val="38761D"/>
                </a:solidFill>
              </a:rPr>
              <a:t>Update </a:t>
            </a:r>
          </a:p>
          <a:p>
            <a:pPr lvl="0" rtl="0">
              <a:spcBef>
                <a:spcPts val="0"/>
              </a:spcBef>
              <a:buNone/>
            </a:pPr>
            <a:r>
              <a:rPr lang="en" sz="2000">
                <a:solidFill>
                  <a:srgbClr val="38761D"/>
                </a:solidFill>
              </a:rPr>
              <a:t>Goodness</a:t>
            </a:r>
          </a:p>
        </p:txBody>
      </p:sp>
      <p:sp>
        <p:nvSpPr>
          <p:cNvPr id="330" name="Shape 330"/>
          <p:cNvSpPr txBox="1"/>
          <p:nvPr/>
        </p:nvSpPr>
        <p:spPr>
          <a:xfrm>
            <a:off x="7815850" y="4098650"/>
            <a:ext cx="1205400" cy="678000"/>
          </a:xfrm>
          <a:prstGeom prst="rect">
            <a:avLst/>
          </a:prstGeom>
          <a:noFill/>
          <a:ln>
            <a:noFill/>
          </a:ln>
        </p:spPr>
        <p:txBody>
          <a:bodyPr anchorCtr="0" anchor="ctr" bIns="91425" lIns="91425" rIns="91425" tIns="91425">
            <a:noAutofit/>
          </a:bodyPr>
          <a:lstStyle/>
          <a:p>
            <a:pPr lvl="0">
              <a:spcBef>
                <a:spcPts val="0"/>
              </a:spcBef>
              <a:buNone/>
            </a:pPr>
            <a:r>
              <a:rPr lang="en" sz="2000">
                <a:solidFill>
                  <a:srgbClr val="0000FF"/>
                </a:solidFill>
              </a:rPr>
              <a:t>Update </a:t>
            </a:r>
          </a:p>
          <a:p>
            <a:pPr lvl="0" rtl="0">
              <a:spcBef>
                <a:spcPts val="0"/>
              </a:spcBef>
              <a:buNone/>
            </a:pPr>
            <a:r>
              <a:rPr lang="en" sz="2000">
                <a:solidFill>
                  <a:srgbClr val="0000FF"/>
                </a:solidFill>
              </a:rPr>
              <a:t>Fairness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2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2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2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